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theme/themeOverride4.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1" r:id="rId3"/>
    <p:sldId id="260" r:id="rId4"/>
    <p:sldId id="258" r:id="rId5"/>
    <p:sldId id="331" r:id="rId6"/>
    <p:sldId id="332" r:id="rId7"/>
    <p:sldId id="353" r:id="rId8"/>
    <p:sldId id="356" r:id="rId9"/>
    <p:sldId id="271" r:id="rId10"/>
    <p:sldId id="354" r:id="rId11"/>
    <p:sldId id="266" r:id="rId12"/>
    <p:sldId id="375" r:id="rId13"/>
    <p:sldId id="308" r:id="rId14"/>
    <p:sldId id="342" r:id="rId15"/>
    <p:sldId id="316" r:id="rId16"/>
    <p:sldId id="355" r:id="rId17"/>
    <p:sldId id="309" r:id="rId18"/>
    <p:sldId id="357" r:id="rId19"/>
    <p:sldId id="358" r:id="rId20"/>
    <p:sldId id="371" r:id="rId21"/>
    <p:sldId id="359" r:id="rId22"/>
    <p:sldId id="360" r:id="rId23"/>
    <p:sldId id="362" r:id="rId24"/>
    <p:sldId id="363" r:id="rId25"/>
    <p:sldId id="365" r:id="rId26"/>
    <p:sldId id="364" r:id="rId27"/>
    <p:sldId id="366" r:id="rId28"/>
    <p:sldId id="345" r:id="rId29"/>
    <p:sldId id="367" r:id="rId30"/>
    <p:sldId id="372" r:id="rId31"/>
    <p:sldId id="373" r:id="rId32"/>
    <p:sldId id="374" r:id="rId33"/>
    <p:sldId id="376" r:id="rId34"/>
    <p:sldId id="278" r:id="rId35"/>
    <p:sldId id="368" r:id="rId36"/>
    <p:sldId id="297" r:id="rId37"/>
    <p:sldId id="298" r:id="rId38"/>
    <p:sldId id="299" r:id="rId39"/>
    <p:sldId id="300" r:id="rId40"/>
    <p:sldId id="301" r:id="rId41"/>
    <p:sldId id="302" r:id="rId42"/>
    <p:sldId id="303" r:id="rId43"/>
    <p:sldId id="304" r:id="rId44"/>
    <p:sldId id="305" r:id="rId45"/>
    <p:sldId id="306" r:id="rId46"/>
    <p:sldId id="294" r:id="rId47"/>
    <p:sldId id="370" r:id="rId48"/>
  </p:sldIdLst>
  <p:sldSz cx="12192000" cy="6858000"/>
  <p:notesSz cx="7104063"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del taller" id="{F004147B-9FD8-418D-AF4F-AB6B105483EB}">
          <p14:sldIdLst>
            <p14:sldId id="256"/>
            <p14:sldId id="261"/>
            <p14:sldId id="260"/>
          </p14:sldIdLst>
        </p14:section>
        <p14:section name="Tiendas legítimas vs tiendas ilegales" id="{FF5BE23B-7284-4EDA-B9E8-0FA6C7EBD4D6}">
          <p14:sldIdLst>
            <p14:sldId id="258"/>
            <p14:sldId id="331"/>
            <p14:sldId id="332"/>
            <p14:sldId id="353"/>
            <p14:sldId id="356"/>
            <p14:sldId id="271"/>
            <p14:sldId id="354"/>
            <p14:sldId id="266"/>
            <p14:sldId id="375"/>
          </p14:sldIdLst>
        </p14:section>
        <p14:section name="Identificando correos maliciosos" id="{4EDA9840-57E9-4336-913B-85FC6F7FA863}">
          <p14:sldIdLst>
            <p14:sldId id="308"/>
            <p14:sldId id="342"/>
            <p14:sldId id="316"/>
            <p14:sldId id="355"/>
            <p14:sldId id="309"/>
            <p14:sldId id="357"/>
            <p14:sldId id="358"/>
            <p14:sldId id="371"/>
            <p14:sldId id="359"/>
          </p14:sldIdLst>
        </p14:section>
        <p14:section name="Otro tipo de ataques por ingeniería social" id="{0A0585BB-0659-4BA5-8854-01DC2C7DBD1F}">
          <p14:sldIdLst>
            <p14:sldId id="360"/>
            <p14:sldId id="362"/>
            <p14:sldId id="363"/>
            <p14:sldId id="365"/>
            <p14:sldId id="364"/>
            <p14:sldId id="366"/>
            <p14:sldId id="345"/>
            <p14:sldId id="367"/>
            <p14:sldId id="372"/>
            <p14:sldId id="373"/>
            <p14:sldId id="374"/>
            <p14:sldId id="376"/>
            <p14:sldId id="278"/>
          </p14:sldIdLst>
        </p14:section>
        <p14:section name="Cuestionario de Evaluación" id="{503FDB2B-7BCB-47ED-8B38-312AE2804E0D}">
          <p14:sldIdLst>
            <p14:sldId id="368"/>
            <p14:sldId id="297"/>
            <p14:sldId id="298"/>
            <p14:sldId id="299"/>
            <p14:sldId id="300"/>
            <p14:sldId id="301"/>
            <p14:sldId id="302"/>
            <p14:sldId id="303"/>
            <p14:sldId id="304"/>
            <p14:sldId id="305"/>
            <p14:sldId id="306"/>
            <p14:sldId id="294"/>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461"/>
    <a:srgbClr val="CD2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84" autoAdjust="0"/>
    <p:restoredTop sz="74105" autoAdjust="0"/>
  </p:normalViewPr>
  <p:slideViewPr>
    <p:cSldViewPr snapToGrid="0" snapToObjects="1">
      <p:cViewPr varScale="1">
        <p:scale>
          <a:sx n="86" d="100"/>
          <a:sy n="86" d="100"/>
        </p:scale>
        <p:origin x="1098" y="90"/>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s-ES"/>
          </a:p>
        </p:txBody>
      </p:sp>
      <p:sp>
        <p:nvSpPr>
          <p:cNvPr id="3" name="Marcador de fech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594B431-A2D2-2740-85CB-9A76822A2A5E}" type="datetimeFigureOut">
              <a:rPr lang="es-ES" smtClean="0"/>
              <a:t>04/08/2021</a:t>
            </a:fld>
            <a:endParaRPr lang="es-ES"/>
          </a:p>
        </p:txBody>
      </p:sp>
      <p:sp>
        <p:nvSpPr>
          <p:cNvPr id="4" name="Marcador de imagen d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s-ES"/>
          </a:p>
        </p:txBody>
      </p:sp>
      <p:sp>
        <p:nvSpPr>
          <p:cNvPr id="5" name="Marcador de nota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38152758-05B9-0645-B5E8-3DAADE25CF31}" type="slidenum">
              <a:rPr lang="es-ES" smtClean="0"/>
              <a:t>‹Nº›</a:t>
            </a:fld>
            <a:endParaRPr lang="es-ES"/>
          </a:p>
        </p:txBody>
      </p:sp>
    </p:spTree>
    <p:extLst>
      <p:ext uri="{BB962C8B-B14F-4D97-AF65-F5344CB8AC3E}">
        <p14:creationId xmlns:p14="http://schemas.microsoft.com/office/powerpoint/2010/main" val="78063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si.es/es/actualidad/blog/2014/12/02/te-contamos-todo-lo-que-debes-saber-sobre-pagos-nfc"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osi.es/es/actualidad/blog/2019/06/26/pagar-traves-del-movil-como-lo-hago" TargetMode="External"/><Relationship Id="rId4" Type="http://schemas.openxmlformats.org/officeDocument/2006/relationships/hyperlink" Target="https://www.osi.es/es/actualidad/blog/2018/06/20/pagos-con-el-movil-lo-que-necesitas-saber"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osi.es/es/campanas/ingenieria-social"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osi.es/es/banca-electronica" TargetMode="External"/><Relationship Id="rId4" Type="http://schemas.openxmlformats.org/officeDocument/2006/relationships/hyperlink" Target="https://www.osi.es/es/actualidad/blog/2020/05/06/principales-tipos-de-virus-y-como-protegernos-frente-ello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osi.es/es/como-identificar-un-correo-electronico-malicios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osi.es/es/actualidad/avisos/2020/09/correos-electronicos-suplantan-bankia-banco-santander-y-otras-entidad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osi.es/es/actualidad/avisos/2020/03/campana-de-correos-fraudulentos-que-suplantan-caixabank"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osi.es/es/actualidad/avisos/2021/01/suplantan-la-administracion-para-intentar-instalarte-un-malware-bajo-e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osi.es/es/actualidad/avisos/2020/09/fraudes-que-suplantan-organismos-oficiales-y-empresas-para-descarga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osi.es/es/actualidad/avisos/2017/10/nuevo-phishing-endesa-con-facturas-falsa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osi.es/es/actualidad/avisos/2018/05/detectada-nueva-campana-de-phishing-que-intenta-suplantar-carrefour"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osi.es/es/actualidad/historias-reales/2014/06/27/una-herencia-demasiado-cuantiosa-para-ser-re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osi.es/es/actualidad/blog/2015/01/26/buscaba-un-trabajo-y-me-encontre-con-una-estafa-en-toda-regla"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osi.es/es/actualidad/historias-reales/2014/01/20/historias-reales-falso-puesto-de-trabajo-en-empresa-del-sector-petrolero" TargetMode="External"/><Relationship Id="rId4" Type="http://schemas.openxmlformats.org/officeDocument/2006/relationships/hyperlink" Target="https://www.osi.es/es/actualidad/historias-reales/2014/08/25/recibi-un-e-mail-con-la-oferta-de-trabajo-ideal-pero-tenia-truco"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osi.es/es/actualidad/historias-reales/2015/01/16/necesitaba-dinero-y-cai-en-la-trampa-de-un-prestamista-online"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osi.es/es/actualidad/blog/2013/05/29/fraudes-online-v-prestamos-de-dinero-particulare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osi.es/es/actualidad/historias-reales/2015/06/26/encontrar-el-amor-por-internet-me-salio-caro"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osi.es/es/actualidad/blog/2014/01/03/chicas-rusas-por-internet-no-es-lo-que-parec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osi.es/es/actualidad/blog/2014/04/25/conoce-los-riesgos-del-sextin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osi.es/es/actualidad/blog/2016/09/27/se-puede-practicar-sexting-sin-correr-riesgos" TargetMode="External"/><Relationship Id="rId5" Type="http://schemas.openxmlformats.org/officeDocument/2006/relationships/hyperlink" Target="https://www.osi.es/es/actualidad/historias-reales/2017/02/28/mi-nueva-amiga-de-facebook-no-era-lo-que-parecia" TargetMode="External"/><Relationship Id="rId4" Type="http://schemas.openxmlformats.org/officeDocument/2006/relationships/hyperlink" Target="https://www.osi.es/es/actualidad/blog/2017/03/02/buscas-pareja-por-internet-ten-cuidado"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osi.es/es/guia-fraudes-online"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osi.es/es/actualidad/blog/2017/03/09/testigos-online-y-obtencion-de-pruebas-te-explicamos-su-utilidad" TargetMode="External"/><Relationship Id="rId5" Type="http://schemas.openxmlformats.org/officeDocument/2006/relationships/hyperlink" Target="https://www.osi.es/es/reporte-de-fraude" TargetMode="External"/><Relationship Id="rId4" Type="http://schemas.openxmlformats.org/officeDocument/2006/relationships/hyperlink" Target="https://www.osi.es/es/actualidad/blog/2015/03/20/usuarios-con-contrasenas-repetidas-ciberdelincuentes-felic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osi.es/es/actualidad/avisos/2021/01/campana-de-sms-suplantando-correos-para-descargar-una-app-maliciosa-con"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osi.es/es/actualidad/avisos/2020/05/identificados-sms-fraudulentos-con-enlace-una-web-para-solicitar-una"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osi.es/es/actualidad/blog/2020/10/14/vishing-la-llamada-del-fraude"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osi.es/es/actualidad/blog/2019/04/04/microsoft-te-ha-llamado-sin-haberlo-solicitado"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mailto:incidentes@incibe-cert.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incibe.es/linea-de-ayuda-en-cibersegurida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si.es/es/tiendas-online-fraudulent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si.es/es/actualidad/blog/2014/02/28/que-pasa-si-una-pagina-web-no-utiliza-http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incibe.es/protege-tu-empresa/sellos-confianza" TargetMode="External"/><Relationship Id="rId5" Type="http://schemas.openxmlformats.org/officeDocument/2006/relationships/hyperlink" Target="https://www.osi.es/es/actualidad/blog/2018/04/05/sellos-de-confianza-que-son-y-en-que-nos-ayudan" TargetMode="External"/><Relationship Id="rId4" Type="http://schemas.openxmlformats.org/officeDocument/2006/relationships/hyperlink" Target="https://www.osi.es/es/actualidad/blog/2016/04/07/no-es-certificado-bueno-todo-lo-que-reluce"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si.es/es/actualidad/blog/2015/08/10/que-son-los-sistemas-de-reputac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a:t>
            </a:fld>
            <a:endParaRPr lang="es-ES" dirty="0"/>
          </a:p>
        </p:txBody>
      </p:sp>
    </p:spTree>
    <p:extLst>
      <p:ext uri="{BB962C8B-B14F-4D97-AF65-F5344CB8AC3E}">
        <p14:creationId xmlns:p14="http://schemas.microsoft.com/office/powerpoint/2010/main" val="97251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Este punto es fundamental, ya que en toda transacción online estamos enviando información bancaria y si se lleva a cabo en una tienda online fraudulenta, podríamos acabar siendo víctimas de un robo. Para prevenirlo, es recomendable comprobar que la tienda cuente con varios opciones o formas pago. </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El hecho de que una tienda facilite pagar por medio de tarjeta de crédito, un intermediario como por ejemplo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PayPal</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o a contra reembolso es un síntoma de que la tienda es legítima.</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Tarjeta de crédito o débito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Usar las tarjetas para el pago es cómodo, rápido y puede ser muy seguro. Sin embargo, no es el mejor método si tenemos alguna duda sobre la fiabilidad de la web, ya que estamos proporcionando toda la información necesaria para realizar compras.</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Tarjetas prepago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Permiten realizar pagos sin que estos estén asociados a alguna cuenta bancaria. Nosotros decidimos el dinero que vamos a ingresar en la tarjeta y, una vez se ha agotado el dinero, podemos recargarla de nuevo.</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Transferencia bancaria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En este tipo de pago se envía el dinero desde nuestra cuenta bancaria directamente a la del vendedor. Aunque previene del robo de datos personales por la web, si la cuenta del vendedor está en el extranjero, o si se trata de un vendedor fraudulento, podemos acabar siendo víctimas de un fraude.</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Plataformas de pago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Estos son servicios independientes que actúan como intermediarios entre nosotros y el vendedor. La más famosa es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PayPal</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y su principal ventaja es que no compartimos los datos de nuestra tarjeta de crédito, además estas entidades regulan los cobros y pagos, actuando como mediadores en errores y posibles fraudes.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Transferencia instantánea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Servicios como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Western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Union</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o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MoneyGram</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están diseñados para enviar dinero, no para gestionar compras y una vez se haya enviado el dinero, la cancelación o el reembolso no son posibles.</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Pago contra reembolso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Esta opción asegura que no se hace el pago hasta que se recibe y verifica el artículo comprado. El inconveniente es que no está siempre aceptada por los vendedores y puede implicar un coste adicional.</a:t>
            </a:r>
          </a:p>
          <a:p>
            <a:pPr marL="457200"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Pago con el teléfono móvil</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Este sistema utiliza la tecnología </a:t>
            </a:r>
            <a:r>
              <a:rPr lang="es-ES" sz="1050" u="sng" dirty="0" smtClean="0">
                <a:solidFill>
                  <a:srgbClr val="0D5EE1"/>
                </a:solidFill>
                <a:effectLst/>
                <a:latin typeface="Arial" panose="020B0604020202020204" pitchFamily="34" charset="0"/>
                <a:ea typeface="Times New Roman" panose="02020603050405020304" pitchFamily="18" charset="0"/>
                <a:hlinkClick r:id="rId3"/>
              </a:rPr>
              <a:t>NFC</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nos permite utilizar nuestro dispositivo como si de una tarjeta de crédito se tratara. Más información en: </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Pagos con el móvil. Lo que necesitas saber</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y </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5"/>
              </a:rPr>
              <a:t>Pagar a través del móvil. ¿Cómo lo hago?</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10</a:t>
            </a:fld>
            <a:endParaRPr lang="es-ES" dirty="0"/>
          </a:p>
        </p:txBody>
      </p:sp>
    </p:spTree>
    <p:extLst>
      <p:ext uri="{BB962C8B-B14F-4D97-AF65-F5344CB8AC3E}">
        <p14:creationId xmlns:p14="http://schemas.microsoft.com/office/powerpoint/2010/main" val="3088459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Seguro que has comprado alguna vez por Internet. ¿Recuerdas cuál fue el último sitio donde compraste? Accede de nuevo y comprueba que todos los elementos que se han descrito en el contenido coinciden con la plataforma de compra online que utilizaste. ¡Esperemos que no te lleves una mala sorpresa!</a:t>
            </a:r>
          </a:p>
          <a:p>
            <a:pPr defTabSz="990752"/>
            <a:r>
              <a:rPr lang="es-ES" sz="1300" dirty="0"/>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11</a:t>
            </a:fld>
            <a:endParaRPr lang="es-ES"/>
          </a:p>
        </p:txBody>
      </p:sp>
    </p:spTree>
    <p:extLst>
      <p:ext uri="{BB962C8B-B14F-4D97-AF65-F5344CB8AC3E}">
        <p14:creationId xmlns:p14="http://schemas.microsoft.com/office/powerpoint/2010/main" val="244008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Diapositiva que recoge capturas de pantalla obtenidas de una web de venta online que muestra los aspectos más relevantes de la misma que delatan que estamos ante un fraude.</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Home: banner navideño cuando ya no estamos en esa época del año.</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Módulo de divisas: permite cambiar el precio a monedas de muchos países del mundo.  Muy utilizado en tiendas online fraudulentas.</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Información del certificado: está utilizando un certificado gratuito, muy habitual en webs fraudulentas.</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Módulo de redes sociales: no tienen hiperenlace a ningún perfil de ninguna red social, se muestran solo para dotar de mayor credibilidad al fraude.</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Sección de “Contacto”: únicamente se facilita un formulario, no se facilita teléfono ni ninguna otra vía de contacto.</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Sección “Sobre nosotros”: no están traducidas, aparecen en otro idioma.</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Sección “Envío y devoluciones”: textos mal traducidos, expresiones en un español incorrecto.</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Características del producto: precios muy rebajados, condiciones de envío muy ventajosas (en 24h) y políticas de devolución poco habituales (hasta 365 días), que no estaban además recogidas en la sección de “Envío de devoluciones”.</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Carrito: aplicación de descuentos no mencionados anteriormente así como aplicación de una tasa en concepto de “seguro” y “envío” no informado anteriormente. </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Identificación en la página web: no hay confirmación de registro de la cuenta.</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No hay verificación de datos: da igual los datos que se introduzcan, aunque sean falsos, la web no hace ninguna verificación.</a:t>
            </a:r>
          </a:p>
          <a:p>
            <a:pPr marL="342900" lvl="0" indent="-342900" algn="just">
              <a:lnSpc>
                <a:spcPct val="110000"/>
              </a:lnSpc>
              <a:spcAft>
                <a:spcPts val="6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No hay pasarela de pagos segura: los datos de la tarjeta de crédito se envían directamente al servidor de la web, no interviene ninguna pasarela de pago segura de ningún banco, ni PayPal ni cualquier otro servicio de estas características que garanticen un proceso de pago seguro.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12</a:t>
            </a:fld>
            <a:endParaRPr lang="es-ES"/>
          </a:p>
        </p:txBody>
      </p:sp>
    </p:spTree>
    <p:extLst>
      <p:ext uri="{BB962C8B-B14F-4D97-AF65-F5344CB8AC3E}">
        <p14:creationId xmlns:p14="http://schemas.microsoft.com/office/powerpoint/2010/main" val="346337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El correo electrónico es uno de los canales más utilizados por los </a:t>
            </a:r>
            <a:r>
              <a:rPr lang="es-ES_tradnl" sz="1200" dirty="0" err="1" smtClean="0">
                <a:effectLst/>
                <a:latin typeface="Arial" panose="020B0604020202020204" pitchFamily="34" charset="0"/>
                <a:ea typeface="Times New Roman" panose="02020603050405020304" pitchFamily="18" charset="0"/>
                <a:cs typeface="Arial" panose="020B0604020202020204" pitchFamily="34" charset="0"/>
              </a:rPr>
              <a:t>ciberdelincuentes</a:t>
            </a: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 para llevar a cabo sus ataques. Especialmente, aquellos </a:t>
            </a:r>
            <a:r>
              <a:rPr lang="es-ES_tradnl" sz="1200" b="1" dirty="0" smtClean="0">
                <a:effectLst/>
                <a:latin typeface="Arial" panose="020B0604020202020204" pitchFamily="34" charset="0"/>
                <a:ea typeface="Times New Roman" panose="02020603050405020304" pitchFamily="18" charset="0"/>
                <a:cs typeface="Arial" panose="020B0604020202020204" pitchFamily="34" charset="0"/>
              </a:rPr>
              <a:t>relacionados con la </a:t>
            </a:r>
            <a:r>
              <a:rPr lang="es-ES_tradnl" sz="1200" b="1"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3"/>
              </a:rPr>
              <a:t>ingeniería social</a:t>
            </a: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 es decir, al conjunto de técnicas que los </a:t>
            </a:r>
            <a:r>
              <a:rPr lang="es-ES_tradnl" sz="1200" dirty="0" err="1" smtClean="0">
                <a:effectLst/>
                <a:latin typeface="Arial" panose="020B0604020202020204" pitchFamily="34" charset="0"/>
                <a:ea typeface="Times New Roman" panose="02020603050405020304" pitchFamily="18" charset="0"/>
                <a:cs typeface="Arial" panose="020B0604020202020204" pitchFamily="34" charset="0"/>
              </a:rPr>
              <a:t>ciberdelincuentes</a:t>
            </a: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 emplean para ganarse la confianza de los usuarios y que hagamos algo bajo su manipulación y engaño, como puede ser ejecutar un </a:t>
            </a:r>
            <a:r>
              <a:rPr lang="es-ES_tradnl" sz="1200" i="1" u="sng" dirty="0"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4"/>
              </a:rPr>
              <a:t>malware</a:t>
            </a: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 compartir nuestras credenciales o acceder a un sitio web malicioso.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En los siguientes apartados veremos pautas con las que aprender a reconocer este tipo de emails maliciosos o </a:t>
            </a:r>
            <a:r>
              <a:rPr lang="es-ES_tradnl" sz="1200" i="1" u="sng" dirty="0" err="1" smtClean="0">
                <a:solidFill>
                  <a:srgbClr val="0D5EE1"/>
                </a:solidFill>
                <a:effectLst/>
                <a:latin typeface="Arial" panose="020B0604020202020204" pitchFamily="34" charset="0"/>
                <a:ea typeface="Times New Roman" panose="02020603050405020304" pitchFamily="18" charset="0"/>
                <a:cs typeface="Arial" panose="020B0604020202020204" pitchFamily="34" charset="0"/>
                <a:hlinkClick r:id="rId5"/>
              </a:rPr>
              <a:t>phishing</a:t>
            </a:r>
            <a:r>
              <a:rPr lang="es-ES_tradnl" sz="1200" dirty="0" smtClean="0">
                <a:effectLst/>
                <a:latin typeface="Arial" panose="020B0604020202020204" pitchFamily="34" charset="0"/>
                <a:ea typeface="Times New Roman" panose="02020603050405020304" pitchFamily="18" charset="0"/>
                <a:cs typeface="Arial" panose="020B0604020202020204" pitchFamily="34" charset="0"/>
              </a:rPr>
              <a:t>, así como varios ejemplos y formas de fraude comunes.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13</a:t>
            </a:fld>
            <a:endParaRPr lang="es-ES" dirty="0"/>
          </a:p>
        </p:txBody>
      </p:sp>
    </p:spTree>
    <p:extLst>
      <p:ext uri="{BB962C8B-B14F-4D97-AF65-F5344CB8AC3E}">
        <p14:creationId xmlns:p14="http://schemas.microsoft.com/office/powerpoint/2010/main" val="2459613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mn-ea"/>
                <a:cs typeface="+mn-cs"/>
              </a:rPr>
              <a:t>El </a:t>
            </a:r>
            <a:r>
              <a:rPr lang="es-ES_tradnl" sz="1200" i="1" kern="1200" dirty="0">
                <a:solidFill>
                  <a:schemeClr val="tx1"/>
                </a:solidFill>
                <a:effectLst/>
                <a:latin typeface="+mn-lt"/>
                <a:ea typeface="+mn-ea"/>
                <a:cs typeface="+mn-cs"/>
              </a:rPr>
              <a:t>phishing</a:t>
            </a:r>
            <a:r>
              <a:rPr lang="es-ES_tradnl" sz="1200" kern="1200" dirty="0">
                <a:solidFill>
                  <a:schemeClr val="tx1"/>
                </a:solidFill>
                <a:effectLst/>
                <a:latin typeface="+mn-lt"/>
                <a:ea typeface="+mn-ea"/>
                <a:cs typeface="+mn-cs"/>
              </a:rPr>
              <a:t> es una técnica utilizada por ciberdelincuentes para obtener información personal y bancaria de nosotros, los usuarios. A raíz de un mensaje donde al atacante se hace pasar por una entidad legitima, como puede ser un banco, una red social, o una entidad pública, intenta engañarnos y manipularnos para que llevemos a cabo alguna acción que ponga en peligro nuestros datos. </a:t>
            </a:r>
            <a:endParaRPr lang="es-ES" sz="1200" kern="1200" dirty="0">
              <a:solidFill>
                <a:schemeClr val="tx1"/>
              </a:solidFill>
              <a:effectLst/>
              <a:latin typeface="+mn-lt"/>
              <a:ea typeface="+mn-ea"/>
              <a:cs typeface="+mn-cs"/>
            </a:endParaRPr>
          </a:p>
          <a:p>
            <a:r>
              <a:rPr lang="es-ES_tradnl" sz="1200" kern="1200" dirty="0">
                <a:solidFill>
                  <a:schemeClr val="tx1"/>
                </a:solidFill>
                <a:effectLst/>
                <a:latin typeface="+mn-lt"/>
                <a:ea typeface="+mn-ea"/>
                <a:cs typeface="+mn-cs"/>
              </a:rPr>
              <a:t>Por suerte, su </a:t>
            </a:r>
            <a:r>
              <a:rPr lang="es-ES_tradnl" sz="1200" i="1" kern="1200" dirty="0">
                <a:solidFill>
                  <a:schemeClr val="tx1"/>
                </a:solidFill>
                <a:effectLst/>
                <a:latin typeface="+mn-lt"/>
                <a:ea typeface="+mn-ea"/>
                <a:cs typeface="+mn-cs"/>
              </a:rPr>
              <a:t>modus operandi </a:t>
            </a:r>
            <a:r>
              <a:rPr lang="es-ES_tradnl" sz="1200" kern="1200" dirty="0">
                <a:solidFill>
                  <a:schemeClr val="tx1"/>
                </a:solidFill>
                <a:effectLst/>
                <a:latin typeface="+mn-lt"/>
                <a:ea typeface="+mn-ea"/>
                <a:cs typeface="+mn-cs"/>
              </a:rPr>
              <a:t>suele ser siempre el mismo y hay una serie de aspectos en los que fijarnos para </a:t>
            </a:r>
            <a:r>
              <a:rPr lang="es-ES_tradnl" sz="1200" u="sng" kern="1200" dirty="0">
                <a:solidFill>
                  <a:schemeClr val="tx1"/>
                </a:solidFill>
                <a:effectLst/>
                <a:latin typeface="+mn-lt"/>
                <a:ea typeface="+mn-ea"/>
                <a:cs typeface="+mn-cs"/>
                <a:hlinkClick r:id="rId3"/>
              </a:rPr>
              <a:t>identificar si se trata de un correo malicioso</a:t>
            </a:r>
            <a:r>
              <a:rPr lang="es-ES_tradnl" sz="1200"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228600" lvl="0" indent="-228600">
              <a:buFont typeface="+mj-lt"/>
              <a:buAutoNum type="arabicPeriod"/>
            </a:pPr>
            <a:r>
              <a:rPr lang="es-ES" sz="1200" b="1" kern="1200" dirty="0">
                <a:solidFill>
                  <a:schemeClr val="tx1"/>
                </a:solidFill>
                <a:effectLst/>
                <a:latin typeface="+mn-lt"/>
                <a:ea typeface="+mn-ea"/>
                <a:cs typeface="+mn-cs"/>
              </a:rPr>
              <a:t>Remitente del correo</a:t>
            </a:r>
            <a:r>
              <a:rPr lang="es-ES" sz="1200" kern="1200" dirty="0">
                <a:solidFill>
                  <a:schemeClr val="tx1"/>
                </a:solidFill>
                <a:effectLst/>
                <a:latin typeface="+mn-lt"/>
                <a:ea typeface="+mn-ea"/>
                <a:cs typeface="+mn-cs"/>
              </a:rPr>
              <a:t>: un paso fundamental es comprobar el remitente del correo. Una entidad legítima utilizará un dominio relacionado con el nombre de la misma, por ejemplo, </a:t>
            </a:r>
            <a:r>
              <a:rPr lang="es-ES" sz="1200" i="1" kern="1200" dirty="0" err="1">
                <a:solidFill>
                  <a:schemeClr val="tx1"/>
                </a:solidFill>
                <a:effectLst/>
                <a:latin typeface="+mn-lt"/>
                <a:ea typeface="+mn-ea"/>
                <a:cs typeface="+mn-cs"/>
              </a:rPr>
              <a:t>Microsot</a:t>
            </a:r>
            <a:r>
              <a:rPr lang="es-ES" sz="1200" kern="1200" dirty="0">
                <a:solidFill>
                  <a:schemeClr val="tx1"/>
                </a:solidFill>
                <a:effectLst/>
                <a:latin typeface="+mn-lt"/>
                <a:ea typeface="+mn-ea"/>
                <a:cs typeface="+mn-cs"/>
              </a:rPr>
              <a:t> utilizará </a:t>
            </a:r>
            <a:r>
              <a:rPr lang="es-ES" sz="1200" i="1" kern="1200" dirty="0">
                <a:solidFill>
                  <a:schemeClr val="tx1"/>
                </a:solidFill>
                <a:effectLst/>
                <a:latin typeface="+mn-lt"/>
                <a:ea typeface="+mn-ea"/>
                <a:cs typeface="+mn-cs"/>
              </a:rPr>
              <a:t>@microsoft.com</a:t>
            </a:r>
            <a:r>
              <a:rPr lang="es-ES" sz="1200" kern="1200" dirty="0">
                <a:solidFill>
                  <a:schemeClr val="tx1"/>
                </a:solidFill>
                <a:effectLst/>
                <a:latin typeface="+mn-lt"/>
                <a:ea typeface="+mn-ea"/>
                <a:cs typeface="+mn-cs"/>
              </a:rPr>
              <a:t>. Sin embargo, no es una comprobación 100% eficaz, ya que los atacantes pueden haber suplantado una dirección de correo legítima.</a:t>
            </a:r>
          </a:p>
          <a:p>
            <a:pPr marL="228600" indent="-228600">
              <a:buFont typeface="+mj-lt"/>
              <a:buAutoNum type="arabicPeriod"/>
            </a:pPr>
            <a:endParaRPr lang="es-ES" sz="1200" kern="1200" dirty="0">
              <a:solidFill>
                <a:schemeClr val="tx1"/>
              </a:solidFill>
              <a:effectLst/>
              <a:latin typeface="+mn-lt"/>
              <a:ea typeface="+mn-ea"/>
              <a:cs typeface="+mn-cs"/>
            </a:endParaRPr>
          </a:p>
          <a:p>
            <a:pPr marL="228600" lvl="0" indent="-228600">
              <a:buFont typeface="+mj-lt"/>
              <a:buAutoNum type="arabicPeriod"/>
            </a:pPr>
            <a:r>
              <a:rPr lang="es-ES" sz="1200" b="1" kern="1200" dirty="0">
                <a:solidFill>
                  <a:schemeClr val="tx1"/>
                </a:solidFill>
                <a:effectLst/>
                <a:latin typeface="+mn-lt"/>
                <a:ea typeface="+mn-ea"/>
                <a:cs typeface="+mn-cs"/>
              </a:rPr>
              <a:t>Mensaje anonimizado</a:t>
            </a:r>
            <a:r>
              <a:rPr lang="es-ES" sz="1200" kern="1200" dirty="0">
                <a:solidFill>
                  <a:schemeClr val="tx1"/>
                </a:solidFill>
                <a:effectLst/>
                <a:latin typeface="+mn-lt"/>
                <a:ea typeface="+mn-ea"/>
                <a:cs typeface="+mn-cs"/>
              </a:rPr>
              <a:t>: cuando no son ataques dirigidos a un usuario en concreto, la mayoría de los correos maliciosos utilizan fórmulas genéricas, como: “Estimado cliente”, “Hola”, “Hola amigo”, etc. para evitar decir un nombre. Cuando una entidad tiene que dirigirse a nosotros, siempre lo hará enviando correos electrónicos personalizados.</a:t>
            </a:r>
          </a:p>
          <a:p>
            <a:pPr marL="228600" indent="-228600">
              <a:buFont typeface="+mj-lt"/>
              <a:buAutoNum type="arabicPeriod"/>
            </a:pPr>
            <a:endParaRPr lang="es-ES" sz="1200" kern="1200" dirty="0">
              <a:solidFill>
                <a:schemeClr val="tx1"/>
              </a:solidFill>
              <a:effectLst/>
              <a:latin typeface="+mn-lt"/>
              <a:ea typeface="+mn-ea"/>
              <a:cs typeface="+mn-cs"/>
            </a:endParaRPr>
          </a:p>
          <a:p>
            <a:pPr marL="228600" lvl="0" indent="-228600">
              <a:buFont typeface="+mj-lt"/>
              <a:buAutoNum type="arabicPeriod"/>
            </a:pPr>
            <a:r>
              <a:rPr lang="es-ES" sz="1200" b="1" kern="1200" dirty="0">
                <a:solidFill>
                  <a:schemeClr val="tx1"/>
                </a:solidFill>
                <a:effectLst/>
                <a:latin typeface="+mn-lt"/>
                <a:ea typeface="+mn-ea"/>
                <a:cs typeface="+mn-cs"/>
              </a:rPr>
              <a:t>Contenido del mensaje</a:t>
            </a:r>
            <a:r>
              <a:rPr lang="es-ES" sz="1200" kern="1200" dirty="0">
                <a:solidFill>
                  <a:schemeClr val="tx1"/>
                </a:solidFill>
                <a:effectLst/>
                <a:latin typeface="+mn-lt"/>
                <a:ea typeface="+mn-ea"/>
                <a:cs typeface="+mn-cs"/>
              </a:rPr>
              <a:t>: el primer paso es analizar el contenido del correo electrónico. Como hemos mencionado anteriormente, el intento de suplantación puede ser a un banco, una plataforma de pago, una red social, un servicio público, etc. El objetivo puede ser asustarnos con un mensaje urgente y tratar de convencernos de que accedamos a un enlace debido a un inicio de sesión sospechoso, o una alerta de nuestro banco sobre una transacción fuera de lugar. En otros contextos, pueden recurrir a promociones u ofertas demasiado atractivas, que ninguno de nosotros dejaría escapar si fuesen reales. Acompañando al mensaje suele ir un enlace a una web fraudulenta y/o un archivo adjunto con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Además, es muy habitual que soliciten nombre de usuario, claves y otros datos de acceso a las cuentas, práctica que las entidades legítimas nunca llevarían a cabo.</a:t>
            </a:r>
          </a:p>
          <a:p>
            <a:pPr marL="228600" lvl="0" indent="-228600">
              <a:buFont typeface="+mj-lt"/>
              <a:buAutoNum type="arabicPeriod"/>
            </a:pPr>
            <a:endParaRPr lang="es-ES" sz="1200" kern="1200" dirty="0">
              <a:solidFill>
                <a:schemeClr val="tx1"/>
              </a:solidFill>
              <a:effectLst/>
              <a:latin typeface="+mn-lt"/>
              <a:ea typeface="+mn-ea"/>
              <a:cs typeface="+mn-cs"/>
            </a:endParaRPr>
          </a:p>
          <a:p>
            <a:pPr marL="228600" lvl="0" indent="-228600">
              <a:buFont typeface="+mj-lt"/>
              <a:buAutoNum type="arabicPeriod"/>
            </a:pPr>
            <a:r>
              <a:rPr lang="es-ES" sz="1200" b="1" kern="1200" dirty="0">
                <a:solidFill>
                  <a:schemeClr val="tx1"/>
                </a:solidFill>
                <a:effectLst/>
                <a:latin typeface="+mn-lt"/>
                <a:ea typeface="+mn-ea"/>
                <a:cs typeface="+mn-cs"/>
              </a:rPr>
              <a:t>Errores ortográficos y gramaticales</a:t>
            </a:r>
            <a:r>
              <a:rPr lang="es-ES" sz="1200" kern="1200" dirty="0">
                <a:solidFill>
                  <a:schemeClr val="tx1"/>
                </a:solidFill>
                <a:effectLst/>
                <a:latin typeface="+mn-lt"/>
                <a:ea typeface="+mn-ea"/>
                <a:cs typeface="+mn-cs"/>
              </a:rPr>
              <a:t>: si nos fijamos detenidamente, podremos encontrar diversos errores en la escritura del mensaje. La mayoría de estos correos maliciosos se lanzan a muchos usuarios a la vez y de forma muy rápida o utilizando traductores gratuitos, por lo que los errores en la redacción son muy habituales.</a:t>
            </a:r>
          </a:p>
          <a:p>
            <a:pPr marL="228600" lvl="0" indent="-228600">
              <a:buFont typeface="+mj-lt"/>
              <a:buAutoNum type="arabicPeriod"/>
            </a:pPr>
            <a:endParaRPr lang="es-ES" sz="1200" kern="1200" dirty="0">
              <a:solidFill>
                <a:schemeClr val="tx1"/>
              </a:solidFill>
              <a:effectLst/>
              <a:latin typeface="+mn-lt"/>
              <a:ea typeface="+mn-ea"/>
              <a:cs typeface="+mn-cs"/>
            </a:endParaRPr>
          </a:p>
          <a:p>
            <a:pPr marL="228600" lvl="0" indent="-228600">
              <a:buFont typeface="+mj-lt"/>
              <a:buAutoNum type="arabicPeriod"/>
            </a:pPr>
            <a:r>
              <a:rPr lang="es-ES" sz="1200" b="1" u="none" kern="1200" dirty="0">
                <a:solidFill>
                  <a:schemeClr val="tx1"/>
                </a:solidFill>
                <a:effectLst/>
                <a:latin typeface="+mn-lt"/>
                <a:ea typeface="+mn-ea"/>
                <a:cs typeface="+mn-cs"/>
              </a:rPr>
              <a:t>Enlaces</a:t>
            </a:r>
            <a:r>
              <a:rPr lang="es-ES" sz="1200" kern="1200" dirty="0">
                <a:solidFill>
                  <a:schemeClr val="tx1"/>
                </a:solidFill>
                <a:effectLst/>
                <a:latin typeface="+mn-lt"/>
                <a:ea typeface="+mn-ea"/>
                <a:cs typeface="+mn-cs"/>
              </a:rPr>
              <a:t>: cuando el mensaje malicioso viene acompañado de un enlace, éste suele redireccionarnos a un sitio web fraudulento. Para comprobar a donde nos lleva realmente la </a:t>
            </a:r>
            <a:r>
              <a:rPr lang="es-ES" sz="1200" i="1"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es tan sencillo como situar el cursor sobre el enlace y comprobar la dirección real que se muestra en la parte inferior izquierda del navegador. Sin embargo, es posible que la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fraudulenta sea muy parecida a la original y nos cueste distinguirla. En ocasiones, son tan parecidas que solo cambian o añaden una letra para diferenciarlas. Como recomendación, si queremos acceder a la web legítima, deberemos escribir directamente la </a:t>
            </a:r>
            <a:r>
              <a:rPr lang="es-ES" sz="1200" i="1"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en la barra de direcciones de nuestro navegador, sin pasar por el enlace del correo electrónico.  </a:t>
            </a:r>
          </a:p>
          <a:p>
            <a:pPr marL="228600" indent="-228600">
              <a:buFont typeface="+mj-lt"/>
              <a:buAutoNum type="arabicPeriod"/>
            </a:pPr>
            <a:endParaRPr lang="es-ES" sz="1200" kern="1200" dirty="0">
              <a:solidFill>
                <a:schemeClr val="tx1"/>
              </a:solidFill>
              <a:effectLst/>
              <a:latin typeface="+mn-lt"/>
              <a:ea typeface="+mn-ea"/>
              <a:cs typeface="+mn-cs"/>
            </a:endParaRPr>
          </a:p>
          <a:p>
            <a:pPr marL="228600" indent="-228600">
              <a:buFont typeface="+mj-lt"/>
              <a:buAutoNum type="arabicPeriod"/>
            </a:pPr>
            <a:r>
              <a:rPr lang="es-ES" sz="1200" b="1" kern="1200" dirty="0">
                <a:solidFill>
                  <a:schemeClr val="tx1"/>
                </a:solidFill>
                <a:effectLst/>
                <a:latin typeface="+mn-lt"/>
                <a:ea typeface="+mn-ea"/>
                <a:cs typeface="+mn-cs"/>
              </a:rPr>
              <a:t>Archivos adjuntos</a:t>
            </a:r>
            <a:r>
              <a:rPr lang="es-ES" sz="1200" kern="1200" dirty="0">
                <a:solidFill>
                  <a:schemeClr val="tx1"/>
                </a:solidFill>
                <a:effectLst/>
                <a:latin typeface="+mn-lt"/>
                <a:ea typeface="+mn-ea"/>
                <a:cs typeface="+mn-cs"/>
              </a:rPr>
              <a:t>: en el caso de los archivos adjuntos, los atacantes siempre tratarán de utilizar archivos o ejecutables que puedan infectarnos por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Una vez los descargamos y ejecutados, el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se instala en nuestro sistema y comienza a funcionar. Aunque la mejor recomendación es no descargar ningún archivo de un email sospechoso, también es recomendable mantener actualizado nuestro antivirus. Como en el caso de los emails,  añadiría las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suplantadas, que parecen pertenecer al servicio si nos fijamos en lo que está escrito pero que redirige a otra. Y también que a veces usan </a:t>
            </a:r>
            <a:r>
              <a:rPr lang="es-ES" sz="1200" kern="1200" dirty="0" err="1">
                <a:solidFill>
                  <a:schemeClr val="tx1"/>
                </a:solidFill>
                <a:effectLst/>
                <a:latin typeface="+mn-lt"/>
                <a:ea typeface="+mn-ea"/>
                <a:cs typeface="+mn-cs"/>
              </a:rPr>
              <a:t>urls</a:t>
            </a:r>
            <a:r>
              <a:rPr lang="es-ES" sz="1200" kern="1200" dirty="0">
                <a:solidFill>
                  <a:schemeClr val="tx1"/>
                </a:solidFill>
                <a:effectLst/>
                <a:latin typeface="+mn-lt"/>
                <a:ea typeface="+mn-ea"/>
                <a:cs typeface="+mn-cs"/>
              </a:rPr>
              <a:t> parecidas cambiando / añadiendo alguna letra</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14</a:t>
            </a:fld>
            <a:endParaRPr lang="es-ES" dirty="0"/>
          </a:p>
        </p:txBody>
      </p:sp>
    </p:spTree>
    <p:extLst>
      <p:ext uri="{BB962C8B-B14F-4D97-AF65-F5344CB8AC3E}">
        <p14:creationId xmlns:p14="http://schemas.microsoft.com/office/powerpoint/2010/main" val="2521075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esta diapositiva se compartirá con los usuarios un vídeo que representará los pasos necesarios para identificar un correo malicioso o </a:t>
            </a:r>
            <a:r>
              <a:rPr lang="es-ES" sz="1200" i="1" kern="1200" dirty="0">
                <a:solidFill>
                  <a:schemeClr val="tx1"/>
                </a:solidFill>
                <a:effectLst/>
                <a:latin typeface="+mn-lt"/>
                <a:ea typeface="+mn-ea"/>
                <a:cs typeface="+mn-cs"/>
              </a:rPr>
              <a:t>phishing</a:t>
            </a:r>
            <a:r>
              <a:rPr lang="es-ES" sz="1200" kern="1200" dirty="0">
                <a:solidFill>
                  <a:schemeClr val="tx1"/>
                </a:solidFill>
                <a:effectLst/>
                <a:latin typeface="+mn-lt"/>
                <a:ea typeface="+mn-ea"/>
                <a:cs typeface="+mn-cs"/>
              </a:rPr>
              <a:t>, haciendo hincapié en los aspectos descritos en apartados anteriores. La duración será de 1 min. aproximadamente.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15</a:t>
            </a:fld>
            <a:endParaRPr lang="es-ES"/>
          </a:p>
        </p:txBody>
      </p:sp>
    </p:spTree>
    <p:extLst>
      <p:ext uri="{BB962C8B-B14F-4D97-AF65-F5344CB8AC3E}">
        <p14:creationId xmlns:p14="http://schemas.microsoft.com/office/powerpoint/2010/main" val="422784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¿Alguna vez has recibido algún correo malicioso? Sino, es probable que encuentres alguno en tu bandeja de spam. Da un vistazo rápido, a ver si eres capaz de identificar algún correo que cumpla con las características típicas de un </a:t>
            </a:r>
            <a:r>
              <a:rPr lang="es-ES" i="1" dirty="0"/>
              <a:t>phishing</a:t>
            </a:r>
            <a:r>
              <a:rPr lang="es-ES" dirty="0"/>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16</a:t>
            </a:fld>
            <a:endParaRPr lang="es-ES"/>
          </a:p>
        </p:txBody>
      </p:sp>
    </p:spTree>
    <p:extLst>
      <p:ext uri="{BB962C8B-B14F-4D97-AF65-F5344CB8AC3E}">
        <p14:creationId xmlns:p14="http://schemas.microsoft.com/office/powerpoint/2010/main" val="2435463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mn-ea"/>
                <a:cs typeface="+mn-cs"/>
              </a:rPr>
              <a:t>Veamos ahora varios </a:t>
            </a:r>
            <a:r>
              <a:rPr lang="es-ES_tradnl" sz="1200" b="1" kern="1200" dirty="0">
                <a:solidFill>
                  <a:schemeClr val="tx1"/>
                </a:solidFill>
                <a:effectLst/>
                <a:latin typeface="+mn-lt"/>
                <a:ea typeface="+mn-ea"/>
                <a:cs typeface="+mn-cs"/>
              </a:rPr>
              <a:t>ejemplos de </a:t>
            </a:r>
            <a:r>
              <a:rPr lang="es-ES_tradnl" sz="1200" b="1" i="1" kern="1200" dirty="0">
                <a:solidFill>
                  <a:schemeClr val="tx1"/>
                </a:solidFill>
                <a:effectLst/>
                <a:latin typeface="+mn-lt"/>
                <a:ea typeface="+mn-ea"/>
                <a:cs typeface="+mn-cs"/>
              </a:rPr>
              <a:t>phishing</a:t>
            </a:r>
            <a:r>
              <a:rPr lang="es-ES_tradnl" sz="1200" kern="1200" dirty="0">
                <a:solidFill>
                  <a:schemeClr val="tx1"/>
                </a:solidFill>
                <a:effectLst/>
                <a:latin typeface="+mn-lt"/>
                <a:ea typeface="+mn-ea"/>
                <a:cs typeface="+mn-cs"/>
              </a:rPr>
              <a:t> donde podemos identificar los aspectos mencionados anteriormente. </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17</a:t>
            </a:fld>
            <a:endParaRPr lang="es-ES" dirty="0"/>
          </a:p>
        </p:txBody>
      </p:sp>
    </p:spTree>
    <p:extLst>
      <p:ext uri="{BB962C8B-B14F-4D97-AF65-F5344CB8AC3E}">
        <p14:creationId xmlns:p14="http://schemas.microsoft.com/office/powerpoint/2010/main" val="3072591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El contenido del correo nos informa de que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nuestra cuenta bancaria ha sido suspendida por motivos de seguridad</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Si queremos recuperar nuestra cuenta, deberemos hacer clic en el enlace adjunto en el mensaje. </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Lo primero que podemos observar es que el remitente del correo no coincide con el dominio habitual de la entidad bancaria. Además, el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asunto es escueto y busca alarmarnos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Por otro lado, en el cuerpo del mensaje podemos encontrar varios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errores ortográficos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como si el mensaje estuviese escrito con prisas.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Finalmente, si accediésemos al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enlace</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seríamos redirigidos a una web que simula ser la del banco, aunque, una vez hayamos introducido nuestras credenciales de acceso, estas serán compartidas con el atacante y se nos redirigirá a la web legítima. </a:t>
            </a:r>
          </a:p>
          <a:p>
            <a:pPr marL="457200"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 muestran dos ejemplos concretos de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suplantan a entidades bancarias. Las particularidades concretas de cada caso pueden consultarse en los siguientes enlaces:</a:t>
            </a:r>
          </a:p>
          <a:p>
            <a:pPr marL="342900" lvl="0" indent="-342900" algn="just">
              <a:lnSpc>
                <a:spcPct val="110000"/>
              </a:lnSpc>
              <a:spcAft>
                <a:spcPts val="60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Correos electrónicos suplantan a </a:t>
            </a:r>
            <a:r>
              <a:rPr lang="es-ES" sz="1200"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Bankia</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 Banco Santander y otras entidades bancarias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Campaña de correos fraudulentos que suplantan a </a:t>
            </a:r>
            <a:r>
              <a:rPr lang="es-ES" sz="1200"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CaixaBank</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18</a:t>
            </a:fld>
            <a:endParaRPr lang="es-ES" dirty="0"/>
          </a:p>
        </p:txBody>
      </p:sp>
    </p:spTree>
    <p:extLst>
      <p:ext uri="{BB962C8B-B14F-4D97-AF65-F5344CB8AC3E}">
        <p14:creationId xmlns:p14="http://schemas.microsoft.com/office/powerpoint/2010/main" val="141500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 muestran dos ejemplos concretos de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suplantan a entidades públicas, en concreto a la Agencia Tributaria y a la Dirección General de Tráfico (DGT). Las particularidades concretas de cada caso pueden consultarse en los siguientes enlaces:</a:t>
            </a:r>
          </a:p>
          <a:p>
            <a:pPr marL="342900" lvl="0" indent="-342900" algn="just">
              <a:lnSpc>
                <a:spcPct val="110000"/>
              </a:lnSpc>
              <a:spcAft>
                <a:spcPts val="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Suplantan a la Administración para intentar instalarte un </a:t>
            </a:r>
            <a:r>
              <a:rPr lang="es-ES" sz="1200" i="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malware</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 bajo el asunto “Comprobante Fiscal”</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60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Fraudes que suplantan a organismos oficiales y a empresas para descargar </a:t>
            </a:r>
            <a:r>
              <a:rPr lang="es-ES" sz="1200" i="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malware</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19</a:t>
            </a:fld>
            <a:endParaRPr lang="es-ES" dirty="0"/>
          </a:p>
        </p:txBody>
      </p:sp>
    </p:spTree>
    <p:extLst>
      <p:ext uri="{BB962C8B-B14F-4D97-AF65-F5344CB8AC3E}">
        <p14:creationId xmlns:p14="http://schemas.microsoft.com/office/powerpoint/2010/main" val="3084877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a:t>
            </a:fld>
            <a:endParaRPr lang="es-ES" dirty="0"/>
          </a:p>
        </p:txBody>
      </p:sp>
    </p:spTree>
    <p:extLst>
      <p:ext uri="{BB962C8B-B14F-4D97-AF65-F5344CB8AC3E}">
        <p14:creationId xmlns:p14="http://schemas.microsoft.com/office/powerpoint/2010/main" val="3928263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 muestran dos ejemplos concretos de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suplantan a entidades privadas, en concreto a la Agencia Tributaria y a la Dirección General de Tráfico (DGT). Las particularidades concretas de cada caso pueden consultarse en los siguientes enlaces:</a:t>
            </a:r>
          </a:p>
          <a:p>
            <a:pPr marL="342900" lvl="0" indent="-342900" algn="just">
              <a:lnSpc>
                <a:spcPct val="110000"/>
              </a:lnSpc>
              <a:spcAft>
                <a:spcPts val="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Nuevo </a:t>
            </a:r>
            <a:r>
              <a:rPr lang="es-ES" sz="1200" i="1"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phishing</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 a Endesa con facturas falsas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60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Detectada nueva campaña de </a:t>
            </a:r>
            <a:r>
              <a:rPr lang="es-ES" sz="1200" i="1"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phishing</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 que intenta suplantar a Carrefour</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20</a:t>
            </a:fld>
            <a:endParaRPr lang="es-ES" dirty="0"/>
          </a:p>
        </p:txBody>
      </p:sp>
    </p:spTree>
    <p:extLst>
      <p:ext uri="{BB962C8B-B14F-4D97-AF65-F5344CB8AC3E}">
        <p14:creationId xmlns:p14="http://schemas.microsoft.com/office/powerpoint/2010/main" val="1700995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err="1" smtClean="0">
                <a:effectLst/>
                <a:latin typeface="Arial" panose="020B0604020202020204" pitchFamily="34" charset="0"/>
                <a:ea typeface="Times New Roman" panose="02020603050405020304" pitchFamily="18" charset="0"/>
                <a:cs typeface="Arial" panose="020B0604020202020204" pitchFamily="34" charset="0"/>
              </a:rPr>
              <a:t>Facililtamos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otros ejemplos de correo de tipo </a:t>
            </a:r>
            <a:r>
              <a:rPr lang="es-ES" sz="1200" i="1" dirty="0" err="1" smtClean="0">
                <a:effectLst/>
                <a:latin typeface="Arial" panose="020B0604020202020204" pitchFamily="34" charset="0"/>
                <a:ea typeface="Times New Roman" panose="02020603050405020304" pitchFamily="18" charset="0"/>
                <a:cs typeface="Arial" panose="020B0604020202020204" pitchFamily="34" charset="0"/>
              </a:rPr>
              <a:t>phishing</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que podemos recibir:</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Detectada campaña de correos electrónicos que suplantan a </a:t>
            </a:r>
            <a:r>
              <a:rPr lang="es-ES" sz="1200"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Netflix</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Nuevo </a:t>
            </a:r>
            <a:r>
              <a:rPr lang="es-ES" sz="1200"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 a Apple. Quieren robarte datos personales y bancarios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Nueva campaña de </a:t>
            </a:r>
            <a:r>
              <a:rPr lang="es-ES" sz="1200" i="1"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rPr>
              <a:t> que suplanta la identidad de PayPal</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21</a:t>
            </a:fld>
            <a:endParaRPr lang="es-ES" dirty="0"/>
          </a:p>
        </p:txBody>
      </p:sp>
    </p:spTree>
    <p:extLst>
      <p:ext uri="{BB962C8B-B14F-4D97-AF65-F5344CB8AC3E}">
        <p14:creationId xmlns:p14="http://schemas.microsoft.com/office/powerpoint/2010/main" val="506827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Los atacantes pueden emplear otros medios, como redes sociales o aplicaciones de mensajería instantánea. Aprovechándose de la popularidad y el volumen de usuarios de estos servicios, han encontrado en ellos un canal por el que </a:t>
            </a:r>
            <a:r>
              <a:rPr lang="es-ES" sz="1200" b="1" kern="1200" dirty="0" smtClean="0">
                <a:solidFill>
                  <a:schemeClr val="tx1"/>
                </a:solidFill>
                <a:effectLst/>
                <a:latin typeface="+mn-lt"/>
                <a:ea typeface="+mn-ea"/>
                <a:cs typeface="+mn-cs"/>
              </a:rPr>
              <a:t>maximizar el éxito de sus ataques y fraudes</a:t>
            </a:r>
            <a:r>
              <a:rPr lang="es-ES" sz="1200" kern="1200" dirty="0" smtClean="0">
                <a:solidFill>
                  <a:schemeClr val="tx1"/>
                </a:solidFill>
                <a:effectLst/>
                <a:latin typeface="+mn-lt"/>
                <a:ea typeface="+mn-ea"/>
                <a:cs typeface="+mn-cs"/>
              </a:rPr>
              <a:t>.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Por cualquiera de estas vías es muy sencillo enviar un mensaje que contenga un enlace que nos redirija a un sitio fraudulento.</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Nuestra mejor defensa es </a:t>
            </a:r>
            <a:r>
              <a:rPr lang="es-ES" sz="1200" b="1" kern="1200" dirty="0" smtClean="0">
                <a:solidFill>
                  <a:schemeClr val="tx1"/>
                </a:solidFill>
                <a:effectLst/>
                <a:latin typeface="+mn-lt"/>
                <a:ea typeface="+mn-ea"/>
                <a:cs typeface="+mn-cs"/>
              </a:rPr>
              <a:t>configurar debidamente las opciones de seguridad y privacidad</a:t>
            </a:r>
            <a:r>
              <a:rPr lang="es-ES" sz="1200" kern="1200" dirty="0" smtClean="0">
                <a:solidFill>
                  <a:schemeClr val="tx1"/>
                </a:solidFill>
                <a:effectLst/>
                <a:latin typeface="+mn-lt"/>
                <a:ea typeface="+mn-ea"/>
                <a:cs typeface="+mn-cs"/>
              </a:rPr>
              <a:t> para evitar que contactos desconocidos puedan tratar de llegar a nosotros con algún mensaje fraudulento que pueda hacernos caer en la trampa. </a:t>
            </a:r>
          </a:p>
          <a:p>
            <a:r>
              <a:rPr lang="es-ES" sz="1200" kern="1200" dirty="0" smtClean="0">
                <a:solidFill>
                  <a:schemeClr val="tx1"/>
                </a:solidFill>
                <a:effectLst/>
                <a:latin typeface="+mn-lt"/>
                <a:ea typeface="+mn-ea"/>
                <a:cs typeface="+mn-cs"/>
              </a:rPr>
              <a:t>Identificar este tipo de ataques e </a:t>
            </a:r>
            <a:r>
              <a:rPr lang="es-ES" sz="1200" b="1" kern="1200" dirty="0" smtClean="0">
                <a:solidFill>
                  <a:schemeClr val="tx1"/>
                </a:solidFill>
                <a:effectLst/>
                <a:latin typeface="+mn-lt"/>
                <a:ea typeface="+mn-ea"/>
                <a:cs typeface="+mn-cs"/>
              </a:rPr>
              <a:t>ignorarlos o denunciarlos sí es posible</a:t>
            </a:r>
            <a:r>
              <a:rPr lang="es-ES" sz="1200" kern="1200" dirty="0" smtClean="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22</a:t>
            </a:fld>
            <a:endParaRPr lang="es-ES" dirty="0"/>
          </a:p>
        </p:txBody>
      </p:sp>
    </p:spTree>
    <p:extLst>
      <p:ext uri="{BB962C8B-B14F-4D97-AF65-F5344CB8AC3E}">
        <p14:creationId xmlns:p14="http://schemas.microsoft.com/office/powerpoint/2010/main" val="153503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Este tipo de fraude tiene muchas formas y variantes, pero es comúnmente conocido como el “Timo nigeriano”.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Su </a:t>
            </a:r>
            <a:r>
              <a:rPr lang="es-ES" sz="1200" i="1" kern="1200" dirty="0">
                <a:solidFill>
                  <a:schemeClr val="tx1"/>
                </a:solidFill>
                <a:effectLst/>
                <a:latin typeface="+mn-lt"/>
                <a:ea typeface="+mn-ea"/>
                <a:cs typeface="+mn-cs"/>
              </a:rPr>
              <a:t>modus operandi </a:t>
            </a:r>
            <a:r>
              <a:rPr lang="es-ES" sz="1200" kern="1200" dirty="0">
                <a:solidFill>
                  <a:schemeClr val="tx1"/>
                </a:solidFill>
                <a:effectLst/>
                <a:latin typeface="+mn-lt"/>
                <a:ea typeface="+mn-ea"/>
                <a:cs typeface="+mn-cs"/>
              </a:rPr>
              <a:t>es muy simple, se muestra una oportunidad única en la vida del usuario, por ejemplo, un familiar lejano que tras su muerte nos ha dejado una herencia multimillonaria, o un rico príncipe de Nigeria que necesita una pequeña ayuda económica para traspasar sus fondos, tras lo cual nos recompensará con una suma mucho mayor.</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Otras veces, se informa al usuario de que ha ganado algún premio, concurso o lotería en el que probablemente no recuerde haber participado, y para obtener el premio debe introducir una serie de datos personales o hacer un ingreso en forma de gastos de gestión.</a:t>
            </a:r>
          </a:p>
          <a:p>
            <a:endParaRPr lang="es-ES" sz="1200" b="1"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Enlaces de interés: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3"/>
              </a:rPr>
              <a:t>Una herencia demasiado cuantiosa para ser real</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23</a:t>
            </a:fld>
            <a:endParaRPr lang="es-ES" dirty="0"/>
          </a:p>
        </p:txBody>
      </p:sp>
    </p:spTree>
    <p:extLst>
      <p:ext uri="{BB962C8B-B14F-4D97-AF65-F5344CB8AC3E}">
        <p14:creationId xmlns:p14="http://schemas.microsoft.com/office/powerpoint/2010/main" val="1214297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paro sigue siendo uno de los principales problemas en muchos países del mundo. Los ciberdelincuentes lo saben, y se aprovechan de la necesidad de los trabajadores por encontrar un trabajo para llevar a cabo este tipo de engaños. </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Suelen ser habituales en </a:t>
            </a:r>
            <a:r>
              <a:rPr lang="es-ES" sz="1200" b="1" kern="1200" dirty="0">
                <a:solidFill>
                  <a:schemeClr val="tx1"/>
                </a:solidFill>
                <a:effectLst/>
                <a:latin typeface="+mn-lt"/>
                <a:ea typeface="+mn-ea"/>
                <a:cs typeface="+mn-cs"/>
              </a:rPr>
              <a:t>plataformas de empleo con menos protecciones a la hora de identificar y eliminar posibles fraudes</a:t>
            </a:r>
            <a:r>
              <a:rPr lang="es-ES" sz="1200" kern="1200" dirty="0">
                <a:solidFill>
                  <a:schemeClr val="tx1"/>
                </a:solidFill>
                <a:effectLst/>
                <a:latin typeface="+mn-lt"/>
                <a:ea typeface="+mn-ea"/>
                <a:cs typeface="+mn-cs"/>
              </a:rPr>
              <a:t>, pero también pueden llegar a nosotros a través del correo electrónico.</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 partir de unas </a:t>
            </a:r>
            <a:r>
              <a:rPr lang="es-ES" sz="1200" b="1" kern="1200" dirty="0">
                <a:solidFill>
                  <a:schemeClr val="tx1"/>
                </a:solidFill>
                <a:effectLst/>
                <a:latin typeface="+mn-lt"/>
                <a:ea typeface="+mn-ea"/>
                <a:cs typeface="+mn-cs"/>
              </a:rPr>
              <a:t>condiciones muy atractivas</a:t>
            </a:r>
            <a:r>
              <a:rPr lang="es-ES" sz="1200" kern="1200" dirty="0">
                <a:solidFill>
                  <a:schemeClr val="tx1"/>
                </a:solidFill>
                <a:effectLst/>
                <a:latin typeface="+mn-lt"/>
                <a:ea typeface="+mn-ea"/>
                <a:cs typeface="+mn-cs"/>
              </a:rPr>
              <a:t>, se ganan nuestro interés. Luego, ya sea a través de un enlace o una llamada telefónica (de pago) consiguen </a:t>
            </a:r>
            <a:r>
              <a:rPr lang="es-ES" sz="1200" b="1" kern="1200" dirty="0">
                <a:solidFill>
                  <a:schemeClr val="tx1"/>
                </a:solidFill>
                <a:effectLst/>
                <a:latin typeface="+mn-lt"/>
                <a:ea typeface="+mn-ea"/>
                <a:cs typeface="+mn-cs"/>
              </a:rPr>
              <a:t>sustraernos alguna cantidad de dinero</a:t>
            </a:r>
            <a:r>
              <a:rPr lang="es-ES" sz="1200" kern="1200" dirty="0">
                <a:solidFill>
                  <a:schemeClr val="tx1"/>
                </a:solidFill>
                <a:effectLst/>
                <a:latin typeface="+mn-lt"/>
                <a:ea typeface="+mn-ea"/>
                <a:cs typeface="+mn-cs"/>
              </a:rPr>
              <a:t> por medio de llamadas de tarificación especial, en concepto de gastos administrativos, como adelanto de compra de material para el trabajo, etc.</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otras ocasiones, </a:t>
            </a:r>
            <a:r>
              <a:rPr lang="es-ES" sz="1200" b="1" kern="1200" dirty="0">
                <a:solidFill>
                  <a:schemeClr val="tx1"/>
                </a:solidFill>
                <a:effectLst/>
                <a:latin typeface="+mn-lt"/>
                <a:ea typeface="+mn-ea"/>
                <a:cs typeface="+mn-cs"/>
              </a:rPr>
              <a:t>el objetivo de los atacantes pueden ser nuestros datos personales</a:t>
            </a:r>
            <a:r>
              <a:rPr lang="es-ES" sz="1200" kern="1200" dirty="0">
                <a:solidFill>
                  <a:schemeClr val="tx1"/>
                </a:solidFill>
                <a:effectLst/>
                <a:latin typeface="+mn-lt"/>
                <a:ea typeface="+mn-ea"/>
                <a:cs typeface="+mn-cs"/>
              </a:rPr>
              <a:t>, para lo cual nos harán rellenar formularios muy invasivos, o pedirnos el envío de documentos de identidad, por ejemplo.</a:t>
            </a:r>
          </a:p>
          <a:p>
            <a:endParaRPr lang="es-ES" sz="1200" b="1"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Enlaces de interés: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3"/>
              </a:rPr>
              <a:t>Buscaba un trabajo y me encontré con una estafa en toda regla</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4"/>
              </a:rPr>
              <a:t>Recibí un e-mail con la oferta de trabajo ideal, ¡pero tenía truco!</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5"/>
              </a:rPr>
              <a:t>Falso puesto de trabajo en empresa del sector petrolero</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24</a:t>
            </a:fld>
            <a:endParaRPr lang="es-ES" dirty="0"/>
          </a:p>
        </p:txBody>
      </p:sp>
    </p:spTree>
    <p:extLst>
      <p:ext uri="{BB962C8B-B14F-4D97-AF65-F5344CB8AC3E}">
        <p14:creationId xmlns:p14="http://schemas.microsoft.com/office/powerpoint/2010/main" val="2088262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Los apuros económicos que pasamos los usuarios son a menudo aprovechados por los ciberdelincuentes. </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Este tipo de fraude consiste en que una persona, aparentemente desinteresada, </a:t>
            </a:r>
            <a:r>
              <a:rPr lang="es-ES" sz="1200" b="1" kern="1200" dirty="0">
                <a:solidFill>
                  <a:schemeClr val="tx1"/>
                </a:solidFill>
                <a:effectLst/>
                <a:latin typeface="+mn-lt"/>
                <a:ea typeface="+mn-ea"/>
                <a:cs typeface="+mn-cs"/>
              </a:rPr>
              <a:t>nos puede prestar una gran cantidad de dinero, a un interés muy bajo</a:t>
            </a:r>
            <a:r>
              <a:rPr lang="es-ES" sz="1200" kern="1200" dirty="0">
                <a:solidFill>
                  <a:schemeClr val="tx1"/>
                </a:solidFill>
                <a:effectLst/>
                <a:latin typeface="+mn-lt"/>
                <a:ea typeface="+mn-ea"/>
                <a:cs typeface="+mn-cs"/>
              </a:rPr>
              <a:t> (desde el 1.5% al 3%), y </a:t>
            </a:r>
            <a:r>
              <a:rPr lang="es-ES" sz="1200" b="1" kern="1200" dirty="0">
                <a:solidFill>
                  <a:schemeClr val="tx1"/>
                </a:solidFill>
                <a:effectLst/>
                <a:latin typeface="+mn-lt"/>
                <a:ea typeface="+mn-ea"/>
                <a:cs typeface="+mn-cs"/>
              </a:rPr>
              <a:t>sin pedir apenas documentación ni justificante</a:t>
            </a:r>
            <a:r>
              <a:rPr lang="es-ES" sz="1200" kern="1200" dirty="0">
                <a:solidFill>
                  <a:schemeClr val="tx1"/>
                </a:solidFill>
                <a:effectLst/>
                <a:latin typeface="+mn-lt"/>
                <a:ea typeface="+mn-ea"/>
                <a:cs typeface="+mn-cs"/>
              </a:rPr>
              <a:t> alguno. </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Sin embargo, el prestamista </a:t>
            </a:r>
            <a:r>
              <a:rPr lang="es-ES" sz="1200" b="1" kern="1200" dirty="0">
                <a:solidFill>
                  <a:schemeClr val="tx1"/>
                </a:solidFill>
                <a:effectLst/>
                <a:latin typeface="+mn-lt"/>
                <a:ea typeface="+mn-ea"/>
                <a:cs typeface="+mn-cs"/>
              </a:rPr>
              <a:t>nos pedirá una cantidad de dinero relativamente pequeña en concepto de gastos de gestión</a:t>
            </a:r>
            <a:r>
              <a:rPr lang="es-ES" sz="1200" kern="1200" dirty="0">
                <a:solidFill>
                  <a:schemeClr val="tx1"/>
                </a:solidFill>
                <a:effectLst/>
                <a:latin typeface="+mn-lt"/>
                <a:ea typeface="+mn-ea"/>
                <a:cs typeface="+mn-cs"/>
              </a:rPr>
              <a:t>. </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El proceso del préstamo se irá alargando hasta que el prestamista desaparezca o las exigencias de pequeñas cantidades vaya en aumento y nos demos cuenta de la estafa. </a:t>
            </a:r>
          </a:p>
          <a:p>
            <a:endParaRPr lang="es-ES" sz="1200" b="1"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Enlaces de interés: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3"/>
              </a:rPr>
              <a:t>Necesitaba dinero y caí en la trampa de un prestamista online</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4"/>
              </a:rPr>
              <a:t>Préstamos de dinero a particulares</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25</a:t>
            </a:fld>
            <a:endParaRPr lang="es-ES" dirty="0"/>
          </a:p>
        </p:txBody>
      </p:sp>
    </p:spTree>
    <p:extLst>
      <p:ext uri="{BB962C8B-B14F-4D97-AF65-F5344CB8AC3E}">
        <p14:creationId xmlns:p14="http://schemas.microsoft.com/office/powerpoint/2010/main" val="166065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amor a través de Internet puede ser más engañoso de lo que nos gustaría. Un tipo de fraude muy común es el conocido como “Novias rusas”, aunque tiene sus variantes. Este tipo de estafas se aprovechan de nosotros y nuestro interés en encontrar una media naranja. </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el mensaje, se nos informa de que </a:t>
            </a:r>
            <a:r>
              <a:rPr lang="es-ES" sz="1200" b="1" kern="1200" dirty="0">
                <a:solidFill>
                  <a:schemeClr val="tx1"/>
                </a:solidFill>
                <a:effectLst/>
                <a:latin typeface="+mn-lt"/>
                <a:ea typeface="+mn-ea"/>
                <a:cs typeface="+mn-cs"/>
              </a:rPr>
              <a:t>una chica está interesada en entablar una conversación con nosotros</a:t>
            </a:r>
            <a:r>
              <a:rPr lang="es-ES" sz="1200" kern="1200" dirty="0">
                <a:solidFill>
                  <a:schemeClr val="tx1"/>
                </a:solidFill>
                <a:effectLst/>
                <a:latin typeface="+mn-lt"/>
                <a:ea typeface="+mn-ea"/>
                <a:cs typeface="+mn-cs"/>
              </a:rPr>
              <a:t> y solo deberemos acceder a una </a:t>
            </a:r>
            <a:r>
              <a:rPr lang="es-ES" sz="1200" b="1" kern="1200" dirty="0">
                <a:solidFill>
                  <a:schemeClr val="tx1"/>
                </a:solidFill>
                <a:effectLst/>
                <a:latin typeface="+mn-lt"/>
                <a:ea typeface="+mn-ea"/>
                <a:cs typeface="+mn-cs"/>
              </a:rPr>
              <a:t>web de contactos gratuita</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El fraude llega cuando, tras hablar un poco con la chica, ésta </a:t>
            </a:r>
            <a:r>
              <a:rPr lang="es-ES" sz="1200" b="1" kern="1200" dirty="0">
                <a:solidFill>
                  <a:schemeClr val="tx1"/>
                </a:solidFill>
                <a:effectLst/>
                <a:latin typeface="+mn-lt"/>
                <a:ea typeface="+mn-ea"/>
                <a:cs typeface="+mn-cs"/>
              </a:rPr>
              <a:t>comience a pedirnos dinero para pagarse regalos, un viaje para vernos o por un asunto personal</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realidad es que la chica no existe, y todo es una trampa para que cientos de usuarios convencidos de que han encontrado a su alma gemela envíen dinero a los atacantes.</a:t>
            </a:r>
          </a:p>
          <a:p>
            <a:endParaRPr lang="es-ES" sz="1200" b="1"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Enlaces de interés: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3"/>
              </a:rPr>
              <a:t>Encontrar el amor por Internet me salió caro</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4"/>
              </a:rPr>
              <a:t>¿Chicas rusas por Internet? ¡No es lo que parece!</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26</a:t>
            </a:fld>
            <a:endParaRPr lang="es-ES" dirty="0"/>
          </a:p>
        </p:txBody>
      </p:sp>
    </p:spTree>
    <p:extLst>
      <p:ext uri="{BB962C8B-B14F-4D97-AF65-F5344CB8AC3E}">
        <p14:creationId xmlns:p14="http://schemas.microsoft.com/office/powerpoint/2010/main" val="3925673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Este tipo de fraudes consiste en un </a:t>
            </a:r>
            <a:r>
              <a:rPr lang="es-ES" sz="1200" b="1" kern="1200" dirty="0">
                <a:solidFill>
                  <a:schemeClr val="tx1"/>
                </a:solidFill>
                <a:effectLst/>
                <a:latin typeface="+mn-lt"/>
                <a:ea typeface="+mn-ea"/>
                <a:cs typeface="+mn-cs"/>
              </a:rPr>
              <a:t>chantaje donde el atacante afirma tener en su poder material íntimo sobre la víctima</a:t>
            </a:r>
            <a:r>
              <a:rPr lang="es-ES" sz="1200" kern="1200" dirty="0">
                <a:solidFill>
                  <a:schemeClr val="tx1"/>
                </a:solidFill>
                <a:effectLst/>
                <a:latin typeface="+mn-lt"/>
                <a:ea typeface="+mn-ea"/>
                <a:cs typeface="+mn-cs"/>
              </a:rPr>
              <a:t>, generalmente de índole sexual. A cambio de un pago, no compartirá dicho material con el resto de sus contactos.</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la mayoría de los casos, </a:t>
            </a:r>
            <a:r>
              <a:rPr lang="es-ES" sz="1200" b="1" kern="1200" dirty="0">
                <a:solidFill>
                  <a:schemeClr val="tx1"/>
                </a:solidFill>
                <a:effectLst/>
                <a:latin typeface="+mn-lt"/>
                <a:ea typeface="+mn-ea"/>
                <a:cs typeface="+mn-cs"/>
              </a:rPr>
              <a:t>dicho material no existe y es una invención del atacante</a:t>
            </a:r>
            <a:r>
              <a:rPr lang="es-E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darle mayor peso a sus argumentos, el mensaje suele venir acompañado de algún </a:t>
            </a:r>
            <a:r>
              <a:rPr lang="es-ES" sz="1200" b="1" kern="1200" dirty="0">
                <a:solidFill>
                  <a:schemeClr val="tx1"/>
                </a:solidFill>
                <a:effectLst/>
                <a:latin typeface="+mn-lt"/>
                <a:ea typeface="+mn-ea"/>
                <a:cs typeface="+mn-cs"/>
              </a:rPr>
              <a:t>correo o contraseña antigua que ha podido obtener </a:t>
            </a:r>
            <a:r>
              <a:rPr lang="es-ES" sz="1200" b="1" u="sng" kern="1200" dirty="0">
                <a:solidFill>
                  <a:schemeClr val="tx1"/>
                </a:solidFill>
                <a:effectLst/>
                <a:latin typeface="+mn-lt"/>
                <a:ea typeface="+mn-ea"/>
                <a:cs typeface="+mn-cs"/>
              </a:rPr>
              <a:t>por medio de otro tipo de ataque</a:t>
            </a:r>
            <a:r>
              <a:rPr lang="es-ES" sz="1200" kern="1200" dirty="0">
                <a:solidFill>
                  <a:schemeClr val="tx1"/>
                </a:solidFill>
                <a:effectLst/>
                <a:latin typeface="+mn-lt"/>
                <a:ea typeface="+mn-ea"/>
                <a:cs typeface="+mn-cs"/>
              </a:rPr>
              <a:t> , por ejemplo, a raíz de un ataque aprovechando la brecha de seguridad de algún servicio, como una red social o un servicio de nube, o un ataque de forma masiva, como un ataque </a:t>
            </a:r>
            <a:r>
              <a:rPr lang="es-ES" sz="1200" kern="1200" dirty="0" err="1">
                <a:solidFill>
                  <a:schemeClr val="tx1"/>
                </a:solidFill>
                <a:effectLst/>
                <a:latin typeface="+mn-lt"/>
                <a:ea typeface="+mn-ea"/>
                <a:cs typeface="+mn-cs"/>
              </a:rPr>
              <a:t>DDoS</a:t>
            </a:r>
            <a:r>
              <a:rPr lang="es-ES" sz="1200" kern="1200" dirty="0">
                <a:solidFill>
                  <a:schemeClr val="tx1"/>
                </a:solidFill>
                <a:effectLst/>
                <a:latin typeface="+mn-lt"/>
                <a:ea typeface="+mn-ea"/>
                <a:cs typeface="+mn-cs"/>
              </a:rPr>
              <a:t> o una </a:t>
            </a:r>
            <a:r>
              <a:rPr lang="es-ES" sz="1200" i="1" kern="1200" dirty="0" err="1">
                <a:solidFill>
                  <a:schemeClr val="tx1"/>
                </a:solidFill>
                <a:effectLst/>
                <a:latin typeface="+mn-lt"/>
                <a:ea typeface="+mn-ea"/>
                <a:cs typeface="+mn-cs"/>
              </a:rPr>
              <a:t>Botnet</a:t>
            </a:r>
            <a:r>
              <a:rPr lang="es-ES" sz="1200" kern="1200" dirty="0">
                <a:solidFill>
                  <a:schemeClr val="tx1"/>
                </a:solidFill>
                <a:effectLst/>
                <a:latin typeface="+mn-lt"/>
                <a:ea typeface="+mn-ea"/>
                <a:cs typeface="+mn-cs"/>
              </a:rPr>
              <a:t>.</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De este modo, nos asustará y creeremos que está en posesión del material que dice tener.</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El pago exigido suele ser en forma de </a:t>
            </a:r>
            <a:r>
              <a:rPr lang="es-ES" sz="1200" b="1" kern="1200" dirty="0">
                <a:solidFill>
                  <a:schemeClr val="tx1"/>
                </a:solidFill>
                <a:effectLst/>
                <a:latin typeface="+mn-lt"/>
                <a:ea typeface="+mn-ea"/>
                <a:cs typeface="+mn-cs"/>
              </a:rPr>
              <a:t>criptomonedas</a:t>
            </a:r>
            <a:r>
              <a:rPr lang="es-ES" sz="1200" kern="1200" dirty="0">
                <a:solidFill>
                  <a:schemeClr val="tx1"/>
                </a:solidFill>
                <a:effectLst/>
                <a:latin typeface="+mn-lt"/>
                <a:ea typeface="+mn-ea"/>
                <a:cs typeface="+mn-cs"/>
              </a:rPr>
              <a:t> o en forma de </a:t>
            </a:r>
            <a:r>
              <a:rPr lang="es-ES" sz="1200" b="1" kern="1200" dirty="0">
                <a:solidFill>
                  <a:schemeClr val="tx1"/>
                </a:solidFill>
                <a:effectLst/>
                <a:latin typeface="+mn-lt"/>
                <a:ea typeface="+mn-ea"/>
                <a:cs typeface="+mn-cs"/>
              </a:rPr>
              <a:t>material íntimo de la víctima</a:t>
            </a:r>
            <a:r>
              <a:rPr lang="es-E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ocasiones, este tipo de fraude se da tras practicar </a:t>
            </a:r>
            <a:r>
              <a:rPr lang="es-ES" sz="1200" i="1" u="sng" kern="1200" dirty="0" err="1">
                <a:solidFill>
                  <a:schemeClr val="tx1"/>
                </a:solidFill>
                <a:effectLst/>
                <a:latin typeface="+mn-lt"/>
                <a:ea typeface="+mn-ea"/>
                <a:cs typeface="+mn-cs"/>
                <a:hlinkClick r:id="rId3"/>
              </a:rPr>
              <a:t>sexting</a:t>
            </a:r>
            <a:r>
              <a:rPr lang="es-ES" sz="1200" kern="1200" dirty="0">
                <a:solidFill>
                  <a:schemeClr val="tx1"/>
                </a:solidFill>
                <a:effectLst/>
                <a:latin typeface="+mn-lt"/>
                <a:ea typeface="+mn-ea"/>
                <a:cs typeface="+mn-cs"/>
              </a:rPr>
              <a:t> con un usuario que aprovechará el intercambio de contenido íntimo para llevar a cabo la extorsión.</a:t>
            </a:r>
          </a:p>
          <a:p>
            <a:endParaRPr lang="es-ES" sz="1200" b="1"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Enlaces de interés: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4"/>
              </a:rPr>
              <a:t>¿Buscas pareja por Internet? ¡Ten cuidado!</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5"/>
              </a:rPr>
              <a:t>Mi nueva amiga de Facebook no era lo que parecía</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6"/>
              </a:rPr>
              <a:t>¿Se puede practicar </a:t>
            </a:r>
            <a:r>
              <a:rPr lang="es-ES" sz="1200" u="sng" kern="1200" dirty="0" err="1">
                <a:solidFill>
                  <a:schemeClr val="tx1"/>
                </a:solidFill>
                <a:effectLst/>
                <a:latin typeface="+mn-lt"/>
                <a:ea typeface="+mn-ea"/>
                <a:cs typeface="+mn-cs"/>
                <a:hlinkClick r:id="rId6"/>
              </a:rPr>
              <a:t>sexting</a:t>
            </a:r>
            <a:r>
              <a:rPr lang="es-ES" sz="1200" u="sng" kern="1200" dirty="0">
                <a:solidFill>
                  <a:schemeClr val="tx1"/>
                </a:solidFill>
                <a:effectLst/>
                <a:latin typeface="+mn-lt"/>
                <a:ea typeface="+mn-ea"/>
                <a:cs typeface="+mn-cs"/>
                <a:hlinkClick r:id="rId6"/>
              </a:rPr>
              <a:t> sin correr riesgos?</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27</a:t>
            </a:fld>
            <a:endParaRPr lang="es-ES" dirty="0"/>
          </a:p>
        </p:txBody>
      </p:sp>
    </p:spTree>
    <p:extLst>
      <p:ext uri="{BB962C8B-B14F-4D97-AF65-F5344CB8AC3E}">
        <p14:creationId xmlns:p14="http://schemas.microsoft.com/office/powerpoint/2010/main" val="981333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Este tipo de fraudes son fácilmente reconocibles. Las claves en las que debemos fijarnos para detectar uno de ellos son:</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Una </a:t>
            </a:r>
            <a:r>
              <a:rPr lang="es-ES" sz="1200" b="1" kern="1200" dirty="0">
                <a:solidFill>
                  <a:schemeClr val="tx1"/>
                </a:solidFill>
                <a:effectLst/>
                <a:latin typeface="+mn-lt"/>
                <a:ea typeface="+mn-ea"/>
                <a:cs typeface="+mn-cs"/>
              </a:rPr>
              <a:t>oportunidad demasiado atractiva para ser verdad</a:t>
            </a:r>
            <a:r>
              <a:rPr lang="es-ES" sz="1200" kern="1200" dirty="0">
                <a:solidFill>
                  <a:schemeClr val="tx1"/>
                </a:solidFill>
                <a:effectLst/>
                <a:latin typeface="+mn-lt"/>
                <a:ea typeface="+mn-ea"/>
                <a:cs typeface="+mn-cs"/>
              </a:rPr>
              <a:t>, con dinero fácil o una cantidad muy sustancial.</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La redacción de los mensajes suele estar llena de </a:t>
            </a:r>
            <a:r>
              <a:rPr lang="es-ES" sz="1200" b="1" kern="1200" dirty="0">
                <a:solidFill>
                  <a:schemeClr val="tx1"/>
                </a:solidFill>
                <a:effectLst/>
                <a:latin typeface="+mn-lt"/>
                <a:ea typeface="+mn-ea"/>
                <a:cs typeface="+mn-cs"/>
              </a:rPr>
              <a:t>faltas de ortografía, errores gramaticales o una mala traducción del texto</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Generalmente </a:t>
            </a:r>
            <a:r>
              <a:rPr lang="es-ES" sz="1200" b="1" kern="1200" dirty="0">
                <a:solidFill>
                  <a:schemeClr val="tx1"/>
                </a:solidFill>
                <a:effectLst/>
                <a:latin typeface="+mn-lt"/>
                <a:ea typeface="+mn-ea"/>
                <a:cs typeface="+mn-cs"/>
              </a:rPr>
              <a:t>se referirán a nosotros de forma genérica</a:t>
            </a:r>
            <a:r>
              <a:rPr lang="es-ES" sz="1200" kern="1200" dirty="0">
                <a:solidFill>
                  <a:schemeClr val="tx1"/>
                </a:solidFill>
                <a:effectLst/>
                <a:latin typeface="+mn-lt"/>
                <a:ea typeface="+mn-ea"/>
                <a:cs typeface="+mn-cs"/>
              </a:rPr>
              <a:t> o, en su defecto, con alguna prueba como un correo o contraseña nuestra con la que probar su mensaje, como es el caso de la sextorsión.</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algún momento </a:t>
            </a:r>
            <a:r>
              <a:rPr lang="es-ES" sz="1200" b="1" kern="1200" dirty="0">
                <a:solidFill>
                  <a:schemeClr val="tx1"/>
                </a:solidFill>
                <a:effectLst/>
                <a:latin typeface="+mn-lt"/>
                <a:ea typeface="+mn-ea"/>
                <a:cs typeface="+mn-cs"/>
              </a:rPr>
              <a:t>se nos pedirá dinero por adelantado</a:t>
            </a:r>
            <a:r>
              <a:rPr lang="es-ES" sz="1200" kern="1200" dirty="0">
                <a:solidFill>
                  <a:schemeClr val="tx1"/>
                </a:solidFill>
                <a:effectLst/>
                <a:latin typeface="+mn-lt"/>
                <a:ea typeface="+mn-ea"/>
                <a:cs typeface="+mn-cs"/>
              </a:rPr>
              <a:t> o que </a:t>
            </a:r>
            <a:r>
              <a:rPr lang="es-ES" sz="1200" b="1" kern="1200" dirty="0">
                <a:solidFill>
                  <a:schemeClr val="tx1"/>
                </a:solidFill>
                <a:effectLst/>
                <a:latin typeface="+mn-lt"/>
                <a:ea typeface="+mn-ea"/>
                <a:cs typeface="+mn-cs"/>
              </a:rPr>
              <a:t>compartamos con ellos información personal</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28</a:t>
            </a:fld>
            <a:endParaRPr lang="es-ES" dirty="0"/>
          </a:p>
        </p:txBody>
      </p:sp>
    </p:spTree>
    <p:extLst>
      <p:ext uri="{BB962C8B-B14F-4D97-AF65-F5344CB8AC3E}">
        <p14:creationId xmlns:p14="http://schemas.microsoft.com/office/powerpoint/2010/main" val="470944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Tanto si creemos estar ante uno de estos fraudes, como si hemos sido víctima de uno de ellos, deberemos seguir las siguientes </a:t>
            </a:r>
            <a:r>
              <a:rPr lang="es-ES" sz="1200" u="sng" kern="1200" dirty="0">
                <a:solidFill>
                  <a:schemeClr val="tx1"/>
                </a:solidFill>
                <a:effectLst/>
                <a:latin typeface="+mn-lt"/>
                <a:ea typeface="+mn-ea"/>
                <a:cs typeface="+mn-cs"/>
                <a:hlinkClick r:id="rId3"/>
              </a:rPr>
              <a:t>recomendaciones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Nunca responder al correo</a:t>
            </a:r>
            <a:r>
              <a:rPr lang="es-ES" sz="1200" kern="1200" dirty="0">
                <a:solidFill>
                  <a:schemeClr val="tx1"/>
                </a:solidFill>
                <a:effectLst/>
                <a:latin typeface="+mn-lt"/>
                <a:ea typeface="+mn-ea"/>
                <a:cs typeface="+mn-cs"/>
              </a:rPr>
              <a:t>: si lo hacemos, es más probable que traten de llevar la extorsión al siguiente nivel. Y, por supuesto, no debemos hacer nada de lo que nos pida, como compartir información personal, hacer clic, descargar un adjunto o llamar a un número de teléfono.</a:t>
            </a:r>
          </a:p>
          <a:p>
            <a:pPr marL="171450" lvl="0" indent="-171450">
              <a:buFont typeface="Arial" panose="020B0604020202020204" pitchFamily="34" charset="0"/>
              <a:buChar char="•"/>
            </a:pPr>
            <a:endParaRPr lang="es-E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Nunca compartir información</a:t>
            </a:r>
            <a:r>
              <a:rPr lang="es-ES" sz="1200" kern="1200" dirty="0">
                <a:solidFill>
                  <a:schemeClr val="tx1"/>
                </a:solidFill>
                <a:effectLst/>
                <a:latin typeface="+mn-lt"/>
                <a:ea typeface="+mn-ea"/>
                <a:cs typeface="+mn-cs"/>
              </a:rPr>
              <a:t>: en caso de que nos pidan datos personales, jamás deberemos compartirlos con ellos.</a:t>
            </a:r>
          </a:p>
          <a:p>
            <a:pPr marL="171450" lvl="0" indent="-171450">
              <a:buFont typeface="Arial" panose="020B0604020202020204" pitchFamily="34" charset="0"/>
              <a:buChar char="•"/>
            </a:pPr>
            <a:endParaRPr lang="es-E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Actualizar el antivirus</a:t>
            </a:r>
            <a:r>
              <a:rPr lang="es-ES" sz="1200" kern="1200" dirty="0">
                <a:solidFill>
                  <a:schemeClr val="tx1"/>
                </a:solidFill>
                <a:effectLst/>
                <a:latin typeface="+mn-lt"/>
                <a:ea typeface="+mn-ea"/>
                <a:cs typeface="+mn-cs"/>
              </a:rPr>
              <a:t>: aunque sea por prevención, conviene que tengamos activo y actualizado a la última versión todas las herramientas de protección de nuestro dispositivo. </a:t>
            </a:r>
          </a:p>
          <a:p>
            <a:pPr marL="171450" lvl="0" indent="-171450">
              <a:buFont typeface="Arial" panose="020B0604020202020204" pitchFamily="34" charset="0"/>
              <a:buChar char="•"/>
            </a:pPr>
            <a:endParaRPr lang="es-E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Actualizar las contraseñas</a:t>
            </a:r>
            <a:r>
              <a:rPr lang="es-ES" sz="1200" kern="1200" dirty="0">
                <a:solidFill>
                  <a:schemeClr val="tx1"/>
                </a:solidFill>
                <a:effectLst/>
                <a:latin typeface="+mn-lt"/>
                <a:ea typeface="+mn-ea"/>
                <a:cs typeface="+mn-cs"/>
              </a:rPr>
              <a:t>: utilizando </a:t>
            </a:r>
            <a:r>
              <a:rPr lang="es-ES" sz="1200" u="sng" kern="1200" dirty="0">
                <a:solidFill>
                  <a:schemeClr val="tx1"/>
                </a:solidFill>
                <a:effectLst/>
                <a:latin typeface="+mn-lt"/>
                <a:ea typeface="+mn-ea"/>
                <a:cs typeface="+mn-cs"/>
                <a:hlinkClick r:id="rId4" tooltip="Contraseñas distintas para servicios diferentes"/>
              </a:rPr>
              <a:t>contraseñas distintas para servicios diferentes</a:t>
            </a:r>
            <a:r>
              <a:rPr lang="es-ES" sz="1200" kern="1200" dirty="0">
                <a:solidFill>
                  <a:schemeClr val="tx1"/>
                </a:solidFill>
                <a:effectLst/>
                <a:latin typeface="+mn-lt"/>
                <a:ea typeface="+mn-ea"/>
                <a:cs typeface="+mn-cs"/>
              </a:rPr>
              <a:t> y actualizándolas cada cierto tiempo, nos aseguraremos de minimizar el impacto de este tipo de amenazas. </a:t>
            </a:r>
          </a:p>
          <a:p>
            <a:pPr marL="171450" lvl="0" indent="-171450">
              <a:buFont typeface="Arial" panose="020B0604020202020204" pitchFamily="34" charset="0"/>
              <a:buChar char="•"/>
            </a:pPr>
            <a:endParaRPr lang="es-E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Nunca descargar ningún archivo adjunto</a:t>
            </a:r>
            <a:r>
              <a:rPr lang="es-ES" sz="1200" kern="1200" dirty="0">
                <a:solidFill>
                  <a:schemeClr val="tx1"/>
                </a:solidFill>
                <a:effectLst/>
                <a:latin typeface="+mn-lt"/>
                <a:ea typeface="+mn-ea"/>
                <a:cs typeface="+mn-cs"/>
              </a:rPr>
              <a:t>: casi con total seguridad, se tratará de un archivo malicioso con el que tomar control de nuestro equipo, robar nuestros datos o hacerse con nuestras cuentas.</a:t>
            </a:r>
          </a:p>
          <a:p>
            <a:pPr marL="171450" lvl="0" indent="-171450">
              <a:buFont typeface="Arial" panose="020B0604020202020204" pitchFamily="34" charset="0"/>
              <a:buChar char="•"/>
            </a:pPr>
            <a:endParaRPr lang="es-E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Nunca hacer clic en enlaces de correos sospechosos</a:t>
            </a:r>
            <a:r>
              <a:rPr lang="es-ES" sz="1200" kern="1200" dirty="0">
                <a:solidFill>
                  <a:schemeClr val="tx1"/>
                </a:solidFill>
                <a:effectLst/>
                <a:latin typeface="+mn-lt"/>
                <a:ea typeface="+mn-ea"/>
                <a:cs typeface="+mn-cs"/>
              </a:rPr>
              <a:t>: en caso de incluir un enlace, lo más probable es que nos redirija a una web fraudulenta que suplante la de una entidad legítima o que ejecute código malicioso desde el momento en que accedemos a la misma. Una buena práctica es que pasemos el cursor por encima y confirmar que el enlace nos lleva a donde dice llevarnos.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caso de haber respondido al chantaje, deberemos recopilar todas las pruebas de las que dispongamos y contactar con las </a:t>
            </a:r>
            <a:r>
              <a:rPr lang="es-ES" sz="1200" u="sng" kern="1200" dirty="0">
                <a:solidFill>
                  <a:schemeClr val="tx1"/>
                </a:solidFill>
                <a:effectLst/>
                <a:latin typeface="+mn-lt"/>
                <a:ea typeface="+mn-ea"/>
                <a:cs typeface="+mn-cs"/>
                <a:hlinkClick r:id="rId5" tooltip="Fuerzas y Cuerpos de Seguridad del Estado (FCSE)"/>
              </a:rPr>
              <a:t>Fuerzas y Cuerpos de Seguridad del Estado (FCSE)</a:t>
            </a:r>
            <a:r>
              <a:rPr lang="es-ES" sz="1200" kern="1200" dirty="0">
                <a:solidFill>
                  <a:schemeClr val="tx1"/>
                </a:solidFill>
                <a:effectLst/>
                <a:latin typeface="+mn-lt"/>
                <a:ea typeface="+mn-ea"/>
                <a:cs typeface="+mn-cs"/>
              </a:rPr>
              <a:t> para presentar una denuncia. Para la recopilación de evidencias, puedes apoyarte en alguna herramienta específica para ello (</a:t>
            </a:r>
            <a:r>
              <a:rPr lang="es-ES" sz="1200" u="sng" kern="1200" dirty="0">
                <a:solidFill>
                  <a:schemeClr val="tx1"/>
                </a:solidFill>
                <a:effectLst/>
                <a:latin typeface="+mn-lt"/>
                <a:ea typeface="+mn-ea"/>
                <a:cs typeface="+mn-cs"/>
                <a:hlinkClick r:id="rId6" tooltip="Testigos online y obtención de pruebas"/>
              </a:rPr>
              <a:t>testigo online</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29</a:t>
            </a:fld>
            <a:endParaRPr lang="es-ES" dirty="0"/>
          </a:p>
        </p:txBody>
      </p:sp>
    </p:spTree>
    <p:extLst>
      <p:ext uri="{BB962C8B-B14F-4D97-AF65-F5344CB8AC3E}">
        <p14:creationId xmlns:p14="http://schemas.microsoft.com/office/powerpoint/2010/main" val="173810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smtClean="0">
                <a:solidFill>
                  <a:schemeClr val="tx1"/>
                </a:solidFill>
                <a:effectLst/>
                <a:latin typeface="+mn-lt"/>
                <a:ea typeface="+mn-ea"/>
                <a:cs typeface="+mn-cs"/>
              </a:rPr>
              <a:t>Navegar por Internet nos permite tener al alcance de un clic una enorme variedad de servicios y comodidades que no estaban disponibles hace tan solo unos años. </a:t>
            </a:r>
            <a:endParaRPr lang="es-ES"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Sin embargo, no hay duda de que </a:t>
            </a:r>
            <a:r>
              <a:rPr lang="es-ES_tradnl" sz="1200" b="1" kern="1200" dirty="0" smtClean="0">
                <a:solidFill>
                  <a:schemeClr val="tx1"/>
                </a:solidFill>
                <a:effectLst/>
                <a:latin typeface="+mn-lt"/>
                <a:ea typeface="+mn-ea"/>
                <a:cs typeface="+mn-cs"/>
              </a:rPr>
              <a:t>todas estas ventajas vienen acompañadas de todo tipo de riesgos y amenazas</a:t>
            </a:r>
            <a:r>
              <a:rPr lang="es-ES_tradnl" sz="1200" kern="1200" dirty="0" smtClean="0">
                <a:solidFill>
                  <a:schemeClr val="tx1"/>
                </a:solidFill>
                <a:effectLst/>
                <a:latin typeface="+mn-lt"/>
                <a:ea typeface="+mn-ea"/>
                <a:cs typeface="+mn-cs"/>
              </a:rPr>
              <a:t> en el momento que conectamos nuestros dispositivos a la Red e ingresamos nuestros datos personales para hacer uso de muchos de los servicios de Internet.</a:t>
            </a:r>
            <a:endParaRPr lang="es-ES" sz="1200" kern="1200" dirty="0" smtClean="0">
              <a:solidFill>
                <a:schemeClr val="tx1"/>
              </a:solidFill>
              <a:effectLst/>
              <a:latin typeface="+mn-lt"/>
              <a:ea typeface="+mn-ea"/>
              <a:cs typeface="+mn-cs"/>
            </a:endParaRPr>
          </a:p>
          <a:p>
            <a:r>
              <a:rPr lang="es-ES_tradnl" sz="1200" kern="1200" dirty="0" smtClean="0">
                <a:solidFill>
                  <a:schemeClr val="tx1"/>
                </a:solidFill>
                <a:effectLst/>
                <a:latin typeface="+mn-lt"/>
                <a:ea typeface="+mn-ea"/>
                <a:cs typeface="+mn-cs"/>
              </a:rPr>
              <a:t>Por suerte, podemos </a:t>
            </a:r>
            <a:r>
              <a:rPr lang="es-ES_tradnl" sz="1200" b="1" kern="1200" dirty="0" smtClean="0">
                <a:solidFill>
                  <a:schemeClr val="tx1"/>
                </a:solidFill>
                <a:effectLst/>
                <a:latin typeface="+mn-lt"/>
                <a:ea typeface="+mn-ea"/>
                <a:cs typeface="+mn-cs"/>
              </a:rPr>
              <a:t>aprender a detectarlas, prestando atención a los detalles y así, evitar estas amenazas.</a:t>
            </a:r>
            <a:endParaRPr lang="es-ES" sz="1200" kern="1200" dirty="0" smtClean="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a:t>
            </a:fld>
            <a:endParaRPr lang="es-ES" dirty="0"/>
          </a:p>
        </p:txBody>
      </p:sp>
    </p:spTree>
    <p:extLst>
      <p:ext uri="{BB962C8B-B14F-4D97-AF65-F5344CB8AC3E}">
        <p14:creationId xmlns:p14="http://schemas.microsoft.com/office/powerpoint/2010/main" val="224100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Pretexting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Base de cualquier ataque de ingeniería social. Consiste en elaborar un escenario/historia ficticia, donde el atacante tratará de que la víctima comparta información que, en circunstancias normales, no revelaría.</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Busca “pescar” víctimas. Generalmente se emplean correos electrónicos con archivos adjuntos infectados o links a páginas fraudulentas con el objetivo de tomar el control de sus equipos y robarles información confidencial.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Sextorsión</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Chantaje donde amenazarán a la víctima con distribuir supuestamente contenido comprometido de ella a sus contactos (aunque no exista dicho contenido), si no accede a las peticiones del </a:t>
            </a:r>
            <a:r>
              <a:rPr lang="es-ES" sz="1200" dirty="0" err="1" smtClean="0">
                <a:effectLst/>
                <a:latin typeface="Arial" panose="020B0604020202020204" pitchFamily="34" charset="0"/>
                <a:ea typeface="Times New Roman" panose="02020603050405020304" pitchFamily="18" charset="0"/>
                <a:cs typeface="Times New Roman" panose="02020603050405020304" pitchFamily="18" charset="0"/>
              </a:rPr>
              <a:t>ciberdelincuente</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generalmente a realizar un pago.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Smishing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 trata de una variante del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pero que se difunde a través de SMS. Se pide al usuario que llame a un número de tarificación especial o que acceda a un enlace de una web falsa.</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Baiting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Emplea un cebo con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software</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malicioso a la vista de sus víctimas para que ellos mismos infecten sus dispositivos.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Vishing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Llamadas telefónicas donde el atacante se hace pasar por una organización/persona de confianza para que revele información privada.</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Shoulder</a:t>
            </a:r>
            <a:r>
              <a:rPr lang="es-ES" sz="1200" b="1" i="1"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s-ES" sz="1200" b="1" i="1" dirty="0" err="1" smtClean="0">
                <a:effectLst/>
                <a:latin typeface="Arial" panose="020B0604020202020204" pitchFamily="34" charset="0"/>
                <a:ea typeface="Times New Roman" panose="02020603050405020304" pitchFamily="18" charset="0"/>
                <a:cs typeface="Times New Roman" panose="02020603050405020304" pitchFamily="18" charset="0"/>
              </a:rPr>
              <a:t>Surfing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Consiste en mirar por “encima del hombro”. Al atacante le basta con observar lo que escribe o tiene en pantalla otro usuario para obtener información muy útil.</a:t>
            </a:r>
          </a:p>
          <a:p>
            <a:pPr marL="457200" algn="just">
              <a:lnSpc>
                <a:spcPct val="110000"/>
              </a:lnSpc>
              <a:spcAft>
                <a:spcPts val="0"/>
              </a:spcAft>
            </a:pPr>
            <a:r>
              <a:rPr lang="es-ES" sz="1200"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dirty="0" err="1" smtClean="0">
                <a:effectLst/>
                <a:latin typeface="Arial" panose="020B0604020202020204" pitchFamily="34" charset="0"/>
                <a:ea typeface="Times New Roman" panose="02020603050405020304" pitchFamily="18" charset="0"/>
                <a:cs typeface="Times New Roman" panose="02020603050405020304" pitchFamily="18" charset="0"/>
              </a:rPr>
              <a:t>Dumpster</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s-ES" sz="1200" b="1" dirty="0" err="1" smtClean="0">
                <a:effectLst/>
                <a:latin typeface="Arial" panose="020B0604020202020204" pitchFamily="34" charset="0"/>
                <a:ea typeface="Times New Roman" panose="02020603050405020304" pitchFamily="18" charset="0"/>
                <a:cs typeface="Times New Roman" panose="02020603050405020304" pitchFamily="18" charset="0"/>
              </a:rPr>
              <a:t>diving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 refiere al acto de “husmear en la basura”, para obtener documentos con información personal o financiera.</a:t>
            </a:r>
          </a:p>
          <a:p>
            <a:pPr marL="457200" algn="just">
              <a:lnSpc>
                <a:spcPct val="110000"/>
              </a:lnSpc>
              <a:spcAft>
                <a:spcPts val="0"/>
              </a:spcAft>
            </a:pPr>
            <a:r>
              <a:rPr lang="es-ES" sz="1200"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 sz="1200" b="1" i="1" dirty="0" smtClean="0">
                <a:effectLst/>
                <a:latin typeface="Arial" panose="020B0604020202020204" pitchFamily="34" charset="0"/>
                <a:ea typeface="Times New Roman" panose="02020603050405020304" pitchFamily="18" charset="0"/>
                <a:cs typeface="Times New Roman" panose="02020603050405020304" pitchFamily="18" charset="0"/>
              </a:rPr>
              <a:t>Quid pro quo</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Prometen un beneficio a cambio de información personal y suelen ser compensaciones en formato regalo (</a:t>
            </a:r>
            <a:r>
              <a:rPr lang="es-ES" sz="1200" dirty="0" err="1" smtClean="0">
                <a:effectLst/>
                <a:latin typeface="Arial" panose="020B0604020202020204" pitchFamily="34" charset="0"/>
                <a:ea typeface="Times New Roman" panose="02020603050405020304" pitchFamily="18" charset="0"/>
                <a:cs typeface="Times New Roman" panose="02020603050405020304" pitchFamily="18" charset="0"/>
              </a:rPr>
              <a:t>merchandising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dinero o acceso gratuito a programas de pago).</a:t>
            </a:r>
          </a:p>
          <a:p>
            <a:pPr marL="342900" lvl="0" indent="-342900" algn="just">
              <a:lnSpc>
                <a:spcPct val="107000"/>
              </a:lnSpc>
              <a:spcAft>
                <a:spcPts val="8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Redes Sociales: </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Las técnicas de engaño más comunes a través de las redes sociales son mediante cupones descuento, juegos y concursos, donde crees que puedes ganar algo.</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30</a:t>
            </a:fld>
            <a:endParaRPr lang="es-ES" dirty="0"/>
          </a:p>
        </p:txBody>
      </p:sp>
    </p:spTree>
    <p:extLst>
      <p:ext uri="{BB962C8B-B14F-4D97-AF65-F5344CB8AC3E}">
        <p14:creationId xmlns:p14="http://schemas.microsoft.com/office/powerpoint/2010/main" val="4195731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Smishing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 una palabra compuesta que hace referencia a SMS y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debido a su similitud con este ataque tan popular. Mientras que este último lleva a cabo ataques de ingeniería social utilizando el correo electrónico como medio, en el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smishing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 utilizan mensajes de texto en forma de SMS o a través de las distintas aplicaciones de mensajería instantánea.</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El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modus operandi</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sigue siendo muy similar a otros ataques donde el </a:t>
            </a:r>
            <a:r>
              <a:rPr lang="es-ES" sz="1200" dirty="0" err="1" smtClean="0">
                <a:effectLst/>
                <a:latin typeface="Arial" panose="020B0604020202020204" pitchFamily="34" charset="0"/>
                <a:ea typeface="Times New Roman" panose="02020603050405020304" pitchFamily="18" charset="0"/>
                <a:cs typeface="Times New Roman" panose="02020603050405020304" pitchFamily="18" charset="0"/>
              </a:rPr>
              <a:t>ciberdelincuente</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suplanta la identidad de alguna persona o entidad de confianza para su víctima, con el objetivo de engañarla y conseguir que comparta información personal, realice un pago, haga clic en un enlace malicioso o se descargue un archivo adjunto.</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El mayor riesgo de este tipo de ciberataque es el desconocimiento de los usuarios, ya que no esperan ser engañados a través de un mensaje de texto. Mientras que la mayoría de nosotros estamos concienciados sobre los riesgos de navegar por Internet, el spam y los correos electrónicos maliciosos, no percibimos el mismo nivel de amenaza cuando se trata de un mensaje de texto que nos notifica una actividad sospechosa. Nos propone una promoción única en la vida o nos informa sobre algún tema importante, todo ello simplemente accediendo a un enlace.</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El detalle de los casos concretos incluidos en la diapositiva pueden consultarse en:</a:t>
            </a:r>
          </a:p>
          <a:p>
            <a:pPr marL="342900" lvl="0" indent="-342900" algn="just">
              <a:lnSpc>
                <a:spcPct val="110000"/>
              </a:lnSpc>
              <a:spcAft>
                <a:spcPts val="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Campaña de SMS suplantando a Correos para descargar una app maliciosa con </a:t>
            </a:r>
            <a:r>
              <a:rPr lang="es-ES" sz="1200" i="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malware</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 y robar datos bancarios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600"/>
              </a:spcAft>
              <a:buFont typeface="Symbol" panose="05050102010706020507" pitchFamily="18" charset="2"/>
              <a:buChar char=""/>
            </a:pP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Identificados SMS fraudulentos con enlace a una web para solicitar una supuesta ayuda económica de entre 350 y 700 euros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31</a:t>
            </a:fld>
            <a:endParaRPr lang="es-ES" dirty="0"/>
          </a:p>
        </p:txBody>
      </p:sp>
    </p:spTree>
    <p:extLst>
      <p:ext uri="{BB962C8B-B14F-4D97-AF65-F5344CB8AC3E}">
        <p14:creationId xmlns:p14="http://schemas.microsoft.com/office/powerpoint/2010/main" val="2369470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El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vishing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como otros muchos ataques de ingeniería social, se basa en una serie de técnicas con las que ganarse la confianza del usuario, generalmente, haciéndose pasar por una persona o entidad reconocida por los usuarios. Pero a diferencia del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smishing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y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phishing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 lleva a cabo mediante llamadas de teléfono.</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Más información sobre este fraude en: </a:t>
            </a:r>
            <a:r>
              <a:rPr lang="es-ES" sz="1200" u="sng" dirty="0" err="1"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Vishing</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 la llamada del fraude</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Los casos de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vishing</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más incidencia están teniendo entre los usuarios son los relacionados con el falso soporte técnico de Microsoft, todos los detalles de cómo funciona este fraude están disponibles en: </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¿Microsoft te ha llamado sin haberlo solicitado?</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32</a:t>
            </a:fld>
            <a:endParaRPr lang="es-ES" dirty="0"/>
          </a:p>
        </p:txBody>
      </p:sp>
    </p:spTree>
    <p:extLst>
      <p:ext uri="{BB962C8B-B14F-4D97-AF65-F5344CB8AC3E}">
        <p14:creationId xmlns:p14="http://schemas.microsoft.com/office/powerpoint/2010/main" val="29290221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Se pueden reportar fraudes del siguiente modo:</a:t>
            </a:r>
          </a:p>
          <a:p>
            <a:pPr marL="342900" lvl="0" indent="-342900" algn="just">
              <a:lnSpc>
                <a:spcPct val="110000"/>
              </a:lnSpc>
              <a:spcAft>
                <a:spcPts val="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 través del buzón del servicio de gestión de incidentes de INCIBE-CERT: </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incidentes@incibe-cert.es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0"/>
              </a:spcAft>
              <a:buFont typeface="Courier New" panose="02070309020205020404" pitchFamily="49" charset="0"/>
              <a:buChar char="o"/>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Facilitando el mayor detalle posible del fraude que se quiere reportar.</a:t>
            </a:r>
          </a:p>
          <a:p>
            <a:pPr marL="742950" lvl="1" indent="-285750" algn="just">
              <a:lnSpc>
                <a:spcPct val="110000"/>
              </a:lnSpc>
              <a:spcAft>
                <a:spcPts val="0"/>
              </a:spcAft>
              <a:buFont typeface="Courier New" panose="02070309020205020404" pitchFamily="49" charset="0"/>
              <a:buChar char="o"/>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Enviando todas las evidencias de las que se dispongan: correo electrónico, URL, etc.</a:t>
            </a:r>
          </a:p>
          <a:p>
            <a:pPr marL="342900" lvl="0" indent="-342900" algn="just">
              <a:lnSpc>
                <a:spcPct val="110000"/>
              </a:lnSpc>
              <a:spcAft>
                <a:spcPts val="600"/>
              </a:spcAft>
              <a:buFont typeface="Symbol" panose="05050102010706020507" pitchFamily="18" charset="2"/>
              <a:buChar char=""/>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 través de la Línea de Ayuda de Ciberseguridad de INCIBE: el teléfono gratuito y confidencia 017 disponible los 365 días del año en horario de 9.00 a 21.00 horas.</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33</a:t>
            </a:fld>
            <a:endParaRPr lang="es-ES" dirty="0"/>
          </a:p>
        </p:txBody>
      </p:sp>
    </p:spTree>
    <p:extLst>
      <p:ext uri="{BB962C8B-B14F-4D97-AF65-F5344CB8AC3E}">
        <p14:creationId xmlns:p14="http://schemas.microsoft.com/office/powerpoint/2010/main" val="1439018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ocasiones, este tipo de fraudes llegan a través de las redes sociales. ¿Alguna vez te ha intentado agregar algún contacto o te ha llegado un mensaje con pinta de fraude? </a:t>
            </a:r>
            <a:r>
              <a:rPr lang="es-ES"/>
              <a:t>Trata de aplicar las pautas que hemos visto para identificar alguno, o busca en Internet algún fraude reciente que se haya popularizado y compártelo.</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34</a:t>
            </a:fld>
            <a:endParaRPr lang="es-ES"/>
          </a:p>
        </p:txBody>
      </p:sp>
    </p:spTree>
    <p:extLst>
      <p:ext uri="{BB962C8B-B14F-4D97-AF65-F5344CB8AC3E}">
        <p14:creationId xmlns:p14="http://schemas.microsoft.com/office/powerpoint/2010/main" val="2385117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Mostramos la información de INCIBE prestando especial atención a la Línea de Ayuda en Ciberseguridad de INCIBE a través de la cual cualquier menor o adulto puede contactar de manera gratuita y confidencial cuando tengan una duda o un problema en Internet, llamando al número de teléfono 017 o enviando un mensaje a través de la página web </a:t>
            </a:r>
            <a:r>
              <a:rPr lang="es-ES" sz="1200" u="sng" kern="1200" dirty="0" smtClean="0">
                <a:solidFill>
                  <a:schemeClr val="tx1"/>
                </a:solidFill>
                <a:effectLst/>
                <a:latin typeface="+mn-lt"/>
                <a:ea typeface="+mn-ea"/>
                <a:cs typeface="+mn-cs"/>
                <a:hlinkClick r:id="rId3"/>
              </a:rPr>
              <a:t>https://www.incibe.es/linea-de-ayuda-en-ciberseguridad</a:t>
            </a:r>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Animamos a los participantes a visitar las diferentes webs de INCIBE en función del público (Ciudadanos, Menores o Empresas) y a seguirnos en redes sociales.</a:t>
            </a:r>
          </a:p>
          <a:p>
            <a:r>
              <a:rPr lang="es-ES" sz="1200" kern="1200" dirty="0" smtClean="0">
                <a:solidFill>
                  <a:schemeClr val="tx1"/>
                </a:solidFill>
                <a:effectLst/>
                <a:latin typeface="+mn-lt"/>
                <a:ea typeface="+mn-ea"/>
                <a:cs typeface="+mn-cs"/>
              </a:rPr>
              <a:t>Además, explicamos que en la web pueden encontrar mucha información y actividades para trabajar cualquier tema de </a:t>
            </a:r>
            <a:r>
              <a:rPr lang="es-ES" sz="1200" kern="1200" dirty="0" err="1" smtClean="0">
                <a:solidFill>
                  <a:schemeClr val="tx1"/>
                </a:solidFill>
                <a:effectLst/>
                <a:latin typeface="+mn-lt"/>
                <a:ea typeface="+mn-ea"/>
                <a:cs typeface="+mn-cs"/>
              </a:rPr>
              <a:t>ciberseguridad</a:t>
            </a:r>
            <a:r>
              <a:rPr lang="es-ES" sz="1200" kern="1200" smtClean="0">
                <a:solidFill>
                  <a:schemeClr val="tx1"/>
                </a:solidFill>
                <a:effectLst/>
                <a:latin typeface="+mn-lt"/>
                <a:ea typeface="+mn-ea"/>
                <a:cs typeface="+mn-cs"/>
              </a:rPr>
              <a:t>, juegos y recursos pedagógicos.</a:t>
            </a:r>
          </a:p>
          <a:p>
            <a:endParaRPr lang="es-ES" dirty="0"/>
          </a:p>
        </p:txBody>
      </p:sp>
      <p:sp>
        <p:nvSpPr>
          <p:cNvPr id="4" name="Marcador de número de diapositiva 3"/>
          <p:cNvSpPr>
            <a:spLocks noGrp="1"/>
          </p:cNvSpPr>
          <p:nvPr>
            <p:ph type="sldNum" sz="quarter" idx="10"/>
          </p:nvPr>
        </p:nvSpPr>
        <p:spPr/>
        <p:txBody>
          <a:bodyPr/>
          <a:lstStyle/>
          <a:p>
            <a:fld id="{38152758-05B9-0645-B5E8-3DAADE25CF31}" type="slidenum">
              <a:rPr lang="es-ES" smtClean="0"/>
              <a:t>35</a:t>
            </a:fld>
            <a:endParaRPr lang="es-ES"/>
          </a:p>
        </p:txBody>
      </p:sp>
    </p:spTree>
    <p:extLst>
      <p:ext uri="{BB962C8B-B14F-4D97-AF65-F5344CB8AC3E}">
        <p14:creationId xmlns:p14="http://schemas.microsoft.com/office/powerpoint/2010/main" val="3829403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La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La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nos dará información sobre el tipo de protocolo de cifrado de la información, mientras que el resto de las opciones pueden ser trampeadas fácilmente.</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36</a:t>
            </a:fld>
            <a:endParaRPr lang="es-ES"/>
          </a:p>
        </p:txBody>
      </p:sp>
    </p:spTree>
    <p:extLst>
      <p:ext uri="{BB962C8B-B14F-4D97-AF65-F5344CB8AC3E}">
        <p14:creationId xmlns:p14="http://schemas.microsoft.com/office/powerpoint/2010/main" val="2729749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La web cifra la información. El candado es el certificado de seguridad y asegura que la información intercambiada con la web va a estar cifrada y protegida contra terceros.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37</a:t>
            </a:fld>
            <a:endParaRPr lang="es-ES"/>
          </a:p>
        </p:txBody>
      </p:sp>
    </p:spTree>
    <p:extLst>
      <p:ext uri="{BB962C8B-B14F-4D97-AF65-F5344CB8AC3E}">
        <p14:creationId xmlns:p14="http://schemas.microsoft.com/office/powerpoint/2010/main" val="2812814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Ambas opciones. Una web falsa utilizará precios muy bajos para atraer a los usuarios. Además, todos los productos de la web suelen tener precios muy similares.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38</a:t>
            </a:fld>
            <a:endParaRPr lang="es-ES"/>
          </a:p>
        </p:txBody>
      </p:sp>
    </p:spTree>
    <p:extLst>
      <p:ext uri="{BB962C8B-B14F-4D97-AF65-F5344CB8AC3E}">
        <p14:creationId xmlns:p14="http://schemas.microsoft.com/office/powerpoint/2010/main" val="3694339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t>
            </a:r>
            <a:r>
              <a:rPr lang="es-ES" dirty="0"/>
              <a:t>Transferencia bancaria</a:t>
            </a:r>
            <a:r>
              <a:rPr lang="es-ES" sz="1200" kern="1200" dirty="0">
                <a:solidFill>
                  <a:schemeClr val="tx1"/>
                </a:solidFill>
                <a:effectLst/>
                <a:latin typeface="+mn-lt"/>
                <a:ea typeface="+mn-ea"/>
                <a:cs typeface="+mn-cs"/>
              </a:rPr>
              <a:t>. </a:t>
            </a:r>
            <a:r>
              <a:rPr lang="es-ES" sz="1200" dirty="0">
                <a:effectLst/>
                <a:latin typeface="Arial" panose="020B0604020202020204" pitchFamily="34" charset="0"/>
                <a:ea typeface="Times New Roman" panose="02020603050405020304" pitchFamily="18" charset="0"/>
              </a:rPr>
              <a:t>Los servicios de transferencia instantánea no se hacen cargo en caso de fraude, por eso son tan utilizados por los ciberdelincuentes.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39</a:t>
            </a:fld>
            <a:endParaRPr lang="es-ES"/>
          </a:p>
        </p:txBody>
      </p:sp>
    </p:spTree>
    <p:extLst>
      <p:ext uri="{BB962C8B-B14F-4D97-AF65-F5344CB8AC3E}">
        <p14:creationId xmlns:p14="http://schemas.microsoft.com/office/powerpoint/2010/main" val="281893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Día a día, utilizamos Internet para un sin fin de gestiones, siendo una de las más populares, las compras online. Aunque las plataformas de </a:t>
            </a:r>
            <a:r>
              <a:rPr lang="es-ES_tradnl"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compra online</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nos ofrecen numerosos descuentos, promociones y una mayor facilidad a la hora de realizar las transacciones, siempre existe la posibilidad de que se utilicen de forma fraudulenta.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Algunos de los principales </a:t>
            </a:r>
            <a:r>
              <a:rPr lang="es-ES_tradnl" sz="1200" b="1" dirty="0" smtClean="0">
                <a:effectLst/>
                <a:latin typeface="Arial" panose="020B0604020202020204" pitchFamily="34" charset="0"/>
                <a:ea typeface="Times New Roman" panose="02020603050405020304" pitchFamily="18" charset="0"/>
                <a:cs typeface="Times New Roman" panose="02020603050405020304" pitchFamily="18" charset="0"/>
              </a:rPr>
              <a:t>riesgos</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son:</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_tradnl" sz="1200" b="1" dirty="0" smtClean="0">
                <a:effectLst/>
                <a:latin typeface="Arial" panose="020B0604020202020204" pitchFamily="34" charset="0"/>
                <a:ea typeface="Times New Roman" panose="02020603050405020304" pitchFamily="18" charset="0"/>
                <a:cs typeface="Times New Roman" panose="02020603050405020304" pitchFamily="18" charset="0"/>
              </a:rPr>
              <a:t>Sitios web falsos</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Plataformas falsas que copian el estilo de otras tiendas oficiales con el objetivo de atraernos a ellas para compartir nuestra información personal y/o caigamos en estafas con las que perder nuestro dinero.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_tradnl" sz="1200" b="1" dirty="0" smtClean="0">
                <a:effectLst/>
                <a:latin typeface="Arial" panose="020B0604020202020204" pitchFamily="34" charset="0"/>
                <a:ea typeface="Times New Roman" panose="02020603050405020304" pitchFamily="18" charset="0"/>
                <a:cs typeface="Times New Roman" panose="02020603050405020304" pitchFamily="18" charset="0"/>
              </a:rPr>
              <a:t>Perfiles falsos de vendedor</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Los </a:t>
            </a:r>
            <a:r>
              <a:rPr lang="es-ES_tradnl" sz="1200" dirty="0" err="1" smtClean="0">
                <a:effectLst/>
                <a:latin typeface="Arial" panose="020B0604020202020204" pitchFamily="34" charset="0"/>
                <a:ea typeface="Times New Roman" panose="02020603050405020304" pitchFamily="18" charset="0"/>
                <a:cs typeface="Times New Roman" panose="02020603050405020304" pitchFamily="18" charset="0"/>
              </a:rPr>
              <a:t>ciberdelincuentes</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también pueden registrarse en estas plataformas con el objetivo de vender productos falsos o que nunca llegarán a su destino.</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s-ES_tradnl" sz="1200" b="1" dirty="0" smtClean="0">
                <a:effectLst/>
                <a:latin typeface="Arial" panose="020B0604020202020204" pitchFamily="34" charset="0"/>
                <a:ea typeface="Times New Roman" panose="02020603050405020304" pitchFamily="18" charset="0"/>
                <a:cs typeface="Times New Roman" panose="02020603050405020304" pitchFamily="18" charset="0"/>
              </a:rPr>
              <a:t>Métodos de pago poco fiables</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Existen métodos más seguros que otros, y aquellas ofertas más llamativas pueden esconder formas de pago poco fiables.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A continuación, vamos a aprender a detectar aquellas </a:t>
            </a:r>
            <a:r>
              <a:rPr lang="es-ES_tradnl" sz="1200" b="1" dirty="0" smtClean="0">
                <a:effectLst/>
                <a:latin typeface="Arial" panose="020B0604020202020204" pitchFamily="34" charset="0"/>
                <a:ea typeface="Times New Roman" panose="02020603050405020304" pitchFamily="18" charset="0"/>
                <a:cs typeface="Times New Roman" panose="02020603050405020304" pitchFamily="18" charset="0"/>
              </a:rPr>
              <a:t>tiendas ilegítimas/ilegales</a:t>
            </a: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 donde es más probable que podamos acabar siendo estafados.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a:t>
            </a:fld>
            <a:endParaRPr lang="es-ES" dirty="0"/>
          </a:p>
        </p:txBody>
      </p:sp>
    </p:spTree>
    <p:extLst>
      <p:ext uri="{BB962C8B-B14F-4D97-AF65-F5344CB8AC3E}">
        <p14:creationId xmlns:p14="http://schemas.microsoft.com/office/powerpoint/2010/main" val="196852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t>
            </a:r>
            <a:r>
              <a:rPr lang="es-ES" dirty="0"/>
              <a:t>Poniendo el cursor encima para ver la </a:t>
            </a:r>
            <a:r>
              <a:rPr lang="es-ES" dirty="0" err="1"/>
              <a:t>url</a:t>
            </a:r>
            <a:r>
              <a:rPr lang="es-ES" dirty="0"/>
              <a:t> real</a:t>
            </a:r>
            <a:r>
              <a:rPr lang="es-ES" sz="1200" kern="1200" dirty="0">
                <a:solidFill>
                  <a:schemeClr val="tx1"/>
                </a:solidFill>
                <a:effectLst/>
                <a:latin typeface="+mn-lt"/>
                <a:ea typeface="+mn-ea"/>
                <a:cs typeface="+mn-cs"/>
              </a:rPr>
              <a:t>. Al poner el curso encima podremos comprobar la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real a la que nos redirige el enlace. Podremos comprobar si es la misma o si se trata de una web segura que comienza con ‘https’ en su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40</a:t>
            </a:fld>
            <a:endParaRPr lang="es-ES"/>
          </a:p>
        </p:txBody>
      </p:sp>
    </p:spTree>
    <p:extLst>
      <p:ext uri="{BB962C8B-B14F-4D97-AF65-F5344CB8AC3E}">
        <p14:creationId xmlns:p14="http://schemas.microsoft.com/office/powerpoint/2010/main" val="948894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Ambas opciones. Los correos maliciosos emplean un asunto urgente para impedir que utilicemos el sentido común. También suelen recurrir a promociones u ofertas demasiado atractivas como para dejarlas pasar. Por otro lado, el mensaje suele estar lleno de errores, malas traducciones, etc.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41</a:t>
            </a:fld>
            <a:endParaRPr lang="es-ES"/>
          </a:p>
        </p:txBody>
      </p:sp>
    </p:spTree>
    <p:extLst>
      <p:ext uri="{BB962C8B-B14F-4D97-AF65-F5344CB8AC3E}">
        <p14:creationId xmlns:p14="http://schemas.microsoft.com/office/powerpoint/2010/main" val="2560226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Correcto. Una entidad bancaria, o de cualquier otro tipo, que se dirija a nosotros por correo electrónico jamás nos pedirá nuestras credenciales, da igual la situación.</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42</a:t>
            </a:fld>
            <a:endParaRPr lang="es-ES"/>
          </a:p>
        </p:txBody>
      </p:sp>
    </p:spTree>
    <p:extLst>
      <p:ext uri="{BB962C8B-B14F-4D97-AF65-F5344CB8AC3E}">
        <p14:creationId xmlns:p14="http://schemas.microsoft.com/office/powerpoint/2010/main" val="18532618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t>
            </a:r>
            <a:r>
              <a:rPr lang="es-ES" dirty="0"/>
              <a:t>Sextorsión</a:t>
            </a:r>
            <a:r>
              <a:rPr lang="es-ES" sz="1200" kern="1200" dirty="0">
                <a:solidFill>
                  <a:schemeClr val="tx1"/>
                </a:solidFill>
                <a:effectLst/>
                <a:latin typeface="+mn-lt"/>
                <a:ea typeface="+mn-ea"/>
                <a:cs typeface="+mn-cs"/>
              </a:rPr>
              <a:t>. Este tipo de fraude se conoce como sextorsión y busca engañarnos para sacar un beneficio, pero en la mayoría de los casos no disponen del material que el atacante afirma tener.</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43</a:t>
            </a:fld>
            <a:endParaRPr lang="es-ES"/>
          </a:p>
        </p:txBody>
      </p:sp>
    </p:spTree>
    <p:extLst>
      <p:ext uri="{BB962C8B-B14F-4D97-AF65-F5344CB8AC3E}">
        <p14:creationId xmlns:p14="http://schemas.microsoft.com/office/powerpoint/2010/main" val="3274196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t>
            </a:r>
            <a:r>
              <a:rPr lang="es-ES" dirty="0"/>
              <a:t>Apenas piden condiciones e información</a:t>
            </a:r>
            <a:r>
              <a:rPr lang="es-ES" sz="1200" kern="1200" dirty="0">
                <a:solidFill>
                  <a:schemeClr val="tx1"/>
                </a:solidFill>
                <a:effectLst/>
                <a:latin typeface="+mn-lt"/>
                <a:ea typeface="+mn-ea"/>
                <a:cs typeface="+mn-cs"/>
              </a:rPr>
              <a:t>. En este tipo de fraudes, buscan atraer nuestra atención poniendo unos requisitos muy bajos para atraer a la mayor cantidad de víctimas posibles.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44</a:t>
            </a:fld>
            <a:endParaRPr lang="es-ES"/>
          </a:p>
        </p:txBody>
      </p:sp>
    </p:spTree>
    <p:extLst>
      <p:ext uri="{BB962C8B-B14F-4D97-AF65-F5344CB8AC3E}">
        <p14:creationId xmlns:p14="http://schemas.microsoft.com/office/powerpoint/2010/main" val="651441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Feedback: La respuesta correcta es </a:t>
            </a:r>
            <a:r>
              <a:rPr lang="es-ES" dirty="0"/>
              <a:t>De forma genérica o aportando una prueba, como una contraseña</a:t>
            </a:r>
            <a:r>
              <a:rPr lang="es-ES" sz="1200" kern="1200" dirty="0">
                <a:solidFill>
                  <a:schemeClr val="tx1"/>
                </a:solidFill>
                <a:effectLst/>
                <a:latin typeface="+mn-lt"/>
                <a:ea typeface="+mn-ea"/>
                <a:cs typeface="+mn-cs"/>
              </a:rPr>
              <a:t>. Dado que buscan engañar al máximo número de usuarios posibles, los fraudes no suelen dirigirse a nosotros con nuestro nombre. Sin embargo, en ocasiones como la sextorsión, sí utilizan alguna prueba adicional, como una contraseña, que han podido obtener a raíz de un ataque anterior o aprovechándose de la vulnerabilidad de algún servicio que hayamos utilizado.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45</a:t>
            </a:fld>
            <a:endParaRPr lang="es-ES"/>
          </a:p>
        </p:txBody>
      </p:sp>
    </p:spTree>
    <p:extLst>
      <p:ext uri="{BB962C8B-B14F-4D97-AF65-F5344CB8AC3E}">
        <p14:creationId xmlns:p14="http://schemas.microsoft.com/office/powerpoint/2010/main" val="402654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Desde la propia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URL</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podemos obtener información muy útil con la que identificar un sitio seguro, donde nuestras transacciones e intercambios de información van a estar protegidos, de uno que no. Para ello, deberemos fijarnos en lo siguiente:</a:t>
            </a:r>
          </a:p>
          <a:p>
            <a:pPr marL="342900" lvl="0" indent="-342900" algn="just">
              <a:lnSpc>
                <a:spcPct val="107000"/>
              </a:lnSpc>
              <a:spcAft>
                <a:spcPts val="800"/>
              </a:spcAft>
              <a:buFont typeface="Symbol" panose="05050102010706020507" pitchFamily="18" charset="2"/>
              <a:buChar char=""/>
            </a:pPr>
            <a:r>
              <a:rPr lang="es-ES" sz="1200" b="1" i="1" dirty="0" smtClean="0">
                <a:effectLst/>
                <a:latin typeface="Arial" panose="020B0604020202020204" pitchFamily="34" charset="0"/>
                <a:ea typeface="Times New Roman" panose="02020603050405020304" pitchFamily="18" charset="0"/>
                <a:cs typeface="Times New Roman" panose="02020603050405020304" pitchFamily="18" charset="0"/>
              </a:rPr>
              <a:t>HTTP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s-ES" sz="1200" b="1" i="1" dirty="0" smtClean="0">
                <a:effectLst/>
                <a:latin typeface="Arial" panose="020B0604020202020204" pitchFamily="34" charset="0"/>
                <a:ea typeface="Times New Roman" panose="02020603050405020304" pitchFamily="18" charset="0"/>
                <a:cs typeface="Times New Roman" panose="02020603050405020304" pitchFamily="18" charset="0"/>
              </a:rPr>
              <a:t>HTTPS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Lo primero en lo que deberemos fijarnos es en el tipo de protocolo que aparece al comienzo de la </a:t>
            </a:r>
            <a:r>
              <a:rPr lang="es-ES" sz="1200" i="1" dirty="0" err="1" smtClean="0">
                <a:effectLst/>
                <a:latin typeface="Arial" panose="020B0604020202020204" pitchFamily="34" charset="0"/>
                <a:ea typeface="Times New Roman" panose="02020603050405020304" pitchFamily="18" charset="0"/>
                <a:cs typeface="Times New Roman" panose="02020603050405020304" pitchFamily="18" charset="0"/>
              </a:rPr>
              <a:t>url</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457200" algn="just">
              <a:lnSpc>
                <a:spcPct val="107000"/>
              </a:lnSpc>
              <a:spcAft>
                <a:spcPts val="800"/>
              </a:spcAft>
            </a:pPr>
            <a:r>
              <a:rPr lang="es-ES" sz="1200" b="1" i="1" dirty="0" smtClean="0">
                <a:effectLst/>
                <a:latin typeface="Arial" panose="020B0604020202020204" pitchFamily="34" charset="0"/>
                <a:ea typeface="Times New Roman" panose="02020603050405020304" pitchFamily="18" charset="0"/>
                <a:cs typeface="Times New Roman" panose="02020603050405020304" pitchFamily="18" charset="0"/>
              </a:rPr>
              <a:t>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07000"/>
              </a:lnSpc>
              <a:spcAft>
                <a:spcPts val="8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 diferencia del </a:t>
            </a:r>
            <a:r>
              <a:rPr lang="es-ES" sz="1200" b="1" i="1" dirty="0" smtClean="0">
                <a:effectLst/>
                <a:latin typeface="Arial" panose="020B0604020202020204" pitchFamily="34" charset="0"/>
                <a:ea typeface="Times New Roman" panose="02020603050405020304" pitchFamily="18" charset="0"/>
                <a:cs typeface="Times New Roman" panose="02020603050405020304" pitchFamily="18" charset="0"/>
              </a:rPr>
              <a:t>http</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el </a:t>
            </a:r>
            <a:r>
              <a:rPr lang="es-ES" sz="1200" b="1" i="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utiliza el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protocolo de cifrado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SSL/TLS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garantiza que la comunicación no se podrá leer ni manipular y que la información personal no caerá en las manos equivocadas, como nuestras credenciales, datos personales y/o bancarios.</a:t>
            </a:r>
          </a:p>
          <a:p>
            <a:pPr marL="457200" algn="just">
              <a:lnSpc>
                <a:spcPct val="107000"/>
              </a:lnSpc>
              <a:spcAft>
                <a:spcPts val="8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4"/>
              </a:rPr>
              <a:t>Certificado de seguridad</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Podemos comprobar que una web tiene certificado de seguridad si dispone de un icono de un candado a la izquierda de la </a:t>
            </a:r>
            <a:r>
              <a:rPr lang="es-ES" sz="1200" i="1" dirty="0" smtClean="0">
                <a:effectLst/>
                <a:latin typeface="Arial" panose="020B0604020202020204" pitchFamily="34" charset="0"/>
                <a:ea typeface="Times New Roman" panose="02020603050405020304" pitchFamily="18" charset="0"/>
                <a:cs typeface="Times New Roman" panose="02020603050405020304" pitchFamily="18" charset="0"/>
              </a:rPr>
              <a:t>URL</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Se trata de un certificado expedido por una empresa o autoridad de certificación, que certifica que la información intercambiada va a estar cifrada y que la web pertenece a quien dice ser, es decir, certifica su identidad y legitimidad.</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Al hacer clic en el candado podremos acceder a los datos del certificado, como cuando se ha expedido, quién ha sido la empresa certificadora, la fecha de caducidad, etc.</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07000"/>
              </a:lnSpc>
              <a:spcAft>
                <a:spcPts val="800"/>
              </a:spcAft>
              <a:buFont typeface="Symbol" panose="05050102010706020507" pitchFamily="18" charset="2"/>
              <a:buChar char=""/>
            </a:pPr>
            <a:r>
              <a:rPr lang="es-ES" sz="1200" b="1"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5"/>
              </a:rPr>
              <a:t>Sello de confianza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para </a:t>
            </a:r>
            <a:r>
              <a:rPr lang="es-ES" sz="1200" u="sng" dirty="0" smtClean="0">
                <a:solidFill>
                  <a:srgbClr val="0D5EE1"/>
                </a:solidFill>
                <a:effectLst/>
                <a:latin typeface="Arial" panose="020B0604020202020204" pitchFamily="34" charset="0"/>
                <a:ea typeface="Times New Roman" panose="02020603050405020304" pitchFamily="18" charset="0"/>
                <a:cs typeface="Times New Roman" panose="02020603050405020304" pitchFamily="18" charset="0"/>
                <a:hlinkClick r:id="rId6"/>
              </a:rPr>
              <a:t>generar más confianza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las webs pueden ofrecer a los consumidores un sello en su página que acredita que sus procesos han sido validados y revisados por un tercero frente a un conjunto de buenas prácticas. </a:t>
            </a:r>
          </a:p>
          <a:p>
            <a:pPr marL="457200" algn="just">
              <a:lnSpc>
                <a:spcPct val="107000"/>
              </a:lnSpc>
              <a:spcAft>
                <a:spcPts val="8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457200" algn="just">
              <a:lnSpc>
                <a:spcPct val="107000"/>
              </a:lnSpc>
              <a:spcAft>
                <a:spcPts val="8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Normalmente, los sellos de confianza suelen colocarse en el pie de la página junto con otras cláusulas como el aviso legal, la política de cookies, las condiciones de contratación y los términos y condiciones.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En otras ocasiones, las páginas mencionan en su aviso legal que disponen de dicho certificado y enlazan al mismo.</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457200"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No obstante, cuidado con todas las evidencias anteriores, que una web disponga de certificado digital o protocolo HTTPS </a:t>
            </a:r>
            <a:r>
              <a:rPr lang="es-ES" sz="1200" u="sng" dirty="0" smtClean="0">
                <a:effectLst/>
                <a:latin typeface="Arial" panose="020B0604020202020204" pitchFamily="34" charset="0"/>
                <a:ea typeface="Times New Roman" panose="02020603050405020304" pitchFamily="18" charset="0"/>
                <a:cs typeface="Times New Roman" panose="02020603050405020304" pitchFamily="18" charset="0"/>
              </a:rPr>
              <a:t>no implica necesariamente que sea fiable o legítima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Hoy en día es bastante habitual encontrar sitios web fraudulentos con certificados, precisamente para dotar de mayor credibilidad al fraude. Por este motivo, habrá que seguir analizando más aspectos de la web.</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5</a:t>
            </a:fld>
            <a:endParaRPr lang="es-ES" dirty="0"/>
          </a:p>
        </p:txBody>
      </p:sp>
    </p:spTree>
    <p:extLst>
      <p:ext uri="{BB962C8B-B14F-4D97-AF65-F5344CB8AC3E}">
        <p14:creationId xmlns:p14="http://schemas.microsoft.com/office/powerpoint/2010/main" val="411858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sz="1200" dirty="0" smtClean="0">
                <a:effectLst/>
                <a:latin typeface="Arial" panose="020B0604020202020204" pitchFamily="34" charset="0"/>
                <a:ea typeface="Times New Roman" panose="02020603050405020304" pitchFamily="18" charset="0"/>
              </a:rPr>
              <a:t>Cuando compramos por Internet, puede resultar de utilidad saber qué opinan otros usuarios sobre la tienda ya que en muchas ocasiones nos ayudan a saber si estamos ante una web legítima o un fraude. Para valorar la </a:t>
            </a:r>
            <a:r>
              <a:rPr lang="es-ES" sz="1200" u="sng" dirty="0" smtClean="0">
                <a:solidFill>
                  <a:srgbClr val="0D5EE1"/>
                </a:solidFill>
                <a:effectLst/>
                <a:latin typeface="Arial" panose="020B0604020202020204" pitchFamily="34" charset="0"/>
                <a:ea typeface="Times New Roman" panose="02020603050405020304" pitchFamily="18" charset="0"/>
                <a:hlinkClick r:id="rId3"/>
              </a:rPr>
              <a:t>reputación de una tienda</a:t>
            </a:r>
            <a:r>
              <a:rPr lang="es-ES" sz="1200" dirty="0" smtClean="0">
                <a:effectLst/>
                <a:latin typeface="Arial" panose="020B0604020202020204" pitchFamily="34" charset="0"/>
                <a:ea typeface="Times New Roman" panose="02020603050405020304" pitchFamily="18" charset="0"/>
              </a:rPr>
              <a:t>, podemos apoyarnos en:</a:t>
            </a:r>
            <a:endParaRPr lang="es-ES" sz="1400" dirty="0" smtClean="0">
              <a:effectLst/>
              <a:latin typeface="Times New Roman" panose="02020603050405020304" pitchFamily="18" charset="0"/>
              <a:ea typeface="Times New Roman" panose="02020603050405020304" pitchFamily="18" charset="0"/>
            </a:endParaRPr>
          </a:p>
          <a:p>
            <a:pPr marL="342900" lvl="0" indent="-342900" algn="just">
              <a:lnSpc>
                <a:spcPct val="110000"/>
              </a:lnSpc>
              <a:spcAft>
                <a:spcPts val="600"/>
              </a:spcAft>
              <a:buFont typeface="+mj-lt"/>
              <a:buAutoNum type="arabicPeriod"/>
              <a:tabLst>
                <a:tab pos="457200" algn="l"/>
              </a:tabLst>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Valoraciones de los usuarios</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en todas las tiendas online existe un sistema de valoraciones donde los usuarios pueden evaluar la experiencia y se nos indica la puntuación que los compradores han obtenido en sus intercambios. Debemos fijarnos en las notas que les han dado los usuarios y los comentarios que han hecho, ya que será una pista de si la tienda o vendedor puede ser más o menos fiable.</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10000"/>
              </a:lnSpc>
              <a:spcAft>
                <a:spcPts val="600"/>
              </a:spcAft>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Sin embargo, algunas webs falsas utilizan comentarios y valoraciones que no son verdaderas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Por ello, no debemos guiarnos únicamente por ellos. </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600"/>
              </a:spcAft>
              <a:buFont typeface="+mj-lt"/>
              <a:buAutoNum type="arabicPeriod" startAt="2"/>
              <a:tabLst>
                <a:tab pos="457200" algn="l"/>
              </a:tabLst>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Búsqueda en Internet</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esta opción es tan simple como buscar información sobre la tienda en nuestro buscador favorito. Podremos obtener información interesante, como alguna plataforma de denuncia o foro donde se reflejen posibles casos de fraude.</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600"/>
              </a:spcAft>
              <a:buFont typeface="+mj-lt"/>
              <a:buAutoNum type="arabicPeriod" startAt="2"/>
              <a:tabLst>
                <a:tab pos="457200" algn="l"/>
              </a:tabLst>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Búsqueda de información legal</a:t>
            </a:r>
            <a:r>
              <a:rPr lang="es-ES" sz="1200" dirty="0" smtClean="0">
                <a:effectLst/>
                <a:latin typeface="Arial" panose="020B0604020202020204" pitchFamily="34" charset="0"/>
                <a:ea typeface="Times New Roman" panose="02020603050405020304" pitchFamily="18" charset="0"/>
                <a:cs typeface="Arial" panose="020B0604020202020204" pitchFamily="34" charset="0"/>
              </a:rPr>
              <a:t>. Si la empresa está creada en España, ha de cumplir una serie de requisitos legales para vender. Esos requisitos están recogidos en varias leyes, como la Ley de Ordenación del Comercio Minorista, Ley de Servicios de la Sociedad de la Información LSSI, Ley de Protección de Datos LOPD, Ley de Condiciones de Uso, Ley de Consumidores y Comercio Electrónico, etc.</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457200"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Además, es obligatorio que el comercio proporcione los siguientes datos: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buFont typeface="+mj-lt"/>
              <a:buAutoNum type="arabicPeriod"/>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Titular de la web (persona o empresa).</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buFont typeface="+mj-lt"/>
              <a:buAutoNum type="arabicPeriod"/>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NIF/CIF.</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Domicilio social.</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buFont typeface="+mj-lt"/>
              <a:buAutoNum type="arabicPeriod" startAt="4"/>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Email de contacto.</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buFont typeface="+mj-lt"/>
              <a:buAutoNum type="arabicPeriod" startAt="4"/>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Condiciones de venta, devoluciones, reclamaciones.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buFont typeface="+mj-lt"/>
              <a:buAutoNum type="arabicPeriod" startAt="4"/>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Propiedad intelectual de uso de cookies.</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742950" lvl="1" indent="-285750" algn="just">
              <a:lnSpc>
                <a:spcPct val="110000"/>
              </a:lnSpc>
              <a:spcAft>
                <a:spcPts val="600"/>
              </a:spcAft>
              <a:buFont typeface="+mj-lt"/>
              <a:buAutoNum type="arabicPeriod" startAt="4"/>
              <a:tabLst>
                <a:tab pos="914400" algn="l"/>
              </a:tabLs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Inscripción del fichero de datos en la AGPD</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Arial" panose="020B0604020202020204" pitchFamily="34" charset="0"/>
              </a:rPr>
              <a:t>Todo esto debería estar redactado de una forma correcta y coherente en una tienda online. En las webs fraudulentas se omite esta información de forma muy deficiente y, aunque la información aparezca, no es coherente y suele estar copiada de otras tiendas online.</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6</a:t>
            </a:fld>
            <a:endParaRPr lang="es-ES"/>
          </a:p>
        </p:txBody>
      </p:sp>
    </p:spTree>
    <p:extLst>
      <p:ext uri="{BB962C8B-B14F-4D97-AF65-F5344CB8AC3E}">
        <p14:creationId xmlns:p14="http://schemas.microsoft.com/office/powerpoint/2010/main" val="3794062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_tradnl" sz="1200" dirty="0" smtClean="0">
                <a:effectLst/>
                <a:latin typeface="Arial" panose="020B0604020202020204" pitchFamily="34" charset="0"/>
                <a:ea typeface="Times New Roman" panose="02020603050405020304" pitchFamily="18" charset="0"/>
                <a:cs typeface="Times New Roman" panose="02020603050405020304" pitchFamily="18" charset="0"/>
              </a:rPr>
              <a:t>Un vistazo al diseño y elementos gráficos o visuales de la web nos ayudará a </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identificar si se trata de una tienda falsa:</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Homogeneidad en el diseño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si se utilizan varios tipos de tipografía, imágenes de tamaños diferentes o existen errores en el diseño es muy probable que se trate de una web falsa.</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Legitimidad de las imágenes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si hacemos una búsqueda en Google imágenes de las imágenes o fotografías utilizadas por la web, podremos comprobar si se trata de un plagio y reutilizan imágenes de otra web o sustraídas de un banco de imágenes de Internet.</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Calidad de las imágenes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con las prisas, los </a:t>
            </a:r>
            <a:r>
              <a:rPr lang="es-ES" sz="1200" dirty="0" err="1" smtClean="0">
                <a:effectLst/>
                <a:latin typeface="Arial" panose="020B0604020202020204" pitchFamily="34" charset="0"/>
                <a:ea typeface="Times New Roman" panose="02020603050405020304" pitchFamily="18" charset="0"/>
                <a:cs typeface="Times New Roman" panose="02020603050405020304" pitchFamily="18" charset="0"/>
              </a:rPr>
              <a:t>ciberdelincuentes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no suelen editar y asegurar la buena calidad de las imágenes utilizadas en las webs falsas. Aunque pueden copiar el estilo de una web legítima, se les escapan detalles como logotipos de otras webs, marcas o productos ajenos a esa tienda online, etc.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Secciones de la página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las webs legítimas suelen contar con secciones correctamente detalladas como: quiénes somos, aviso legal, política de privacidad, contacto, etc. Una web fraudulenta, aun incluyendo los anteriores apartados, los tendrá incompletos, mal redactados o con traducciones a medias.</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6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Información de contacto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lo normal sería que, si se ofrece una dirección de correo electrónico, esta coincidiera con el domino de la web. Es decir, un correo electrónico para una tienda llamada </a:t>
            </a:r>
            <a:r>
              <a:rPr lang="es-ES" sz="1200" i="1" u="sng" dirty="0" smtClean="0">
                <a:effectLst/>
                <a:latin typeface="Arial" panose="020B0604020202020204" pitchFamily="34" charset="0"/>
                <a:ea typeface="Times New Roman" panose="02020603050405020304" pitchFamily="18" charset="0"/>
                <a:cs typeface="Times New Roman" panose="02020603050405020304" pitchFamily="18" charset="0"/>
              </a:rPr>
              <a:t>Ropa de marca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debería incluir el dominio </a:t>
            </a:r>
            <a:r>
              <a:rPr lang="es-ES" sz="1200" i="1" u="sng" dirty="0" smtClean="0">
                <a:effectLst/>
                <a:latin typeface="Arial" panose="020B0604020202020204" pitchFamily="34" charset="0"/>
                <a:ea typeface="Times New Roman" panose="02020603050405020304" pitchFamily="18" charset="0"/>
                <a:cs typeface="Times New Roman" panose="02020603050405020304" pitchFamily="18" charset="0"/>
              </a:rPr>
              <a:t>@</a:t>
            </a:r>
            <a:r>
              <a:rPr lang="es-ES" sz="1200" i="1" u="sng" dirty="0" err="1" smtClean="0">
                <a:effectLst/>
                <a:latin typeface="Arial" panose="020B0604020202020204" pitchFamily="34" charset="0"/>
                <a:ea typeface="Times New Roman" panose="02020603050405020304" pitchFamily="18" charset="0"/>
                <a:cs typeface="Times New Roman" panose="02020603050405020304" pitchFamily="18" charset="0"/>
              </a:rPr>
              <a:t>ropademarca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7</a:t>
            </a:fld>
            <a:endParaRPr lang="es-ES"/>
          </a:p>
        </p:txBody>
      </p:sp>
    </p:spTree>
    <p:extLst>
      <p:ext uri="{BB962C8B-B14F-4D97-AF65-F5344CB8AC3E}">
        <p14:creationId xmlns:p14="http://schemas.microsoft.com/office/powerpoint/2010/main" val="261287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Todos los productos en venta tienen un precio determinado en el mercado. Si en una tienda física vemos un producto muy rebajado, podemos entrar y constatar calidad, pero en una tienda online eso no es posible. </a:t>
            </a:r>
          </a:p>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Por lo tanto, </a:t>
            </a: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¿qué aspectos referentes al precio nos deben hacer sospechar?</a:t>
            </a:r>
            <a:endParaRPr lang="es-ES" sz="12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Precios anormalmente bajos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que un artículo tenga un precio excesivamente bajo en comparación con el mismo producto en otra tienda online, debe hacernos sospechar. Es una estrategia muy utilizada para engañar a los usuarios.</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Todos los productos al mismo precio</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normalmente distintos productos tienen distintos precios, si se hacen descuentos, aunque estos sean importantes, los precios quedan rebajados, pero no iguales.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Otra táctica muy habitual de los </a:t>
            </a:r>
            <a:r>
              <a:rPr lang="es-ES" sz="1200" dirty="0" err="1" smtClean="0">
                <a:effectLst/>
                <a:latin typeface="Arial" panose="020B0604020202020204" pitchFamily="34" charset="0"/>
                <a:ea typeface="Times New Roman" panose="02020603050405020304" pitchFamily="18" charset="0"/>
                <a:cs typeface="Times New Roman" panose="02020603050405020304" pitchFamily="18" charset="0"/>
              </a:rPr>
              <a:t>ciberdelincuentes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 crear tiendas online suplantando a marcas muy conocidas cuyos productos estén muy rebajados y todos al mismo precio. Ejemplos: páginas de zapatillas, gafas de sol, cazadoras de cuero, vaqueros, etc. </a:t>
            </a:r>
          </a:p>
          <a:p>
            <a:pPr marL="45720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6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Otro tipo de gastos</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es importante que verifiquemos los gastos “añadidos”, y que no son los gastos asociados al IVA ni al envío del paquete sino a conceptos como: seguros, gastos de manipulación, costes de aduanas y/o bajo cualquier otra excusa que, por supuesto, no están detallados durante el proceso de compra.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8</a:t>
            </a:fld>
            <a:endParaRPr lang="es-ES"/>
          </a:p>
        </p:txBody>
      </p:sp>
    </p:spTree>
    <p:extLst>
      <p:ext uri="{BB962C8B-B14F-4D97-AF65-F5344CB8AC3E}">
        <p14:creationId xmlns:p14="http://schemas.microsoft.com/office/powerpoint/2010/main" val="2528568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0000"/>
              </a:lnSpc>
              <a:spcAft>
                <a:spcPts val="60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La tienda debe informar de forma clara cuál es su política de envío y devolución, además de indicar en caso de querer efectuar una devolución quién será el encargado de asumir los costes del envío. </a:t>
            </a:r>
          </a:p>
          <a:p>
            <a:pPr marL="342900" lvl="0" indent="-342900" algn="just">
              <a:lnSpc>
                <a:spcPct val="110000"/>
              </a:lnSpc>
              <a:spcAft>
                <a:spcPts val="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En caso de que la web sea española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debemos saber que los consumidores tenemos el derecho al desistimiento de una transacción online. Es decir, disponemos de 14 días en los que disponemos de la opción de devolver el producto. </a:t>
            </a:r>
          </a:p>
          <a:p>
            <a:pPr marL="590550" algn="just">
              <a:lnSpc>
                <a:spcPct val="110000"/>
              </a:lnSpc>
              <a:spcAft>
                <a:spcPts val="0"/>
              </a:spcAft>
            </a:pP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a:t>
            </a:r>
          </a:p>
          <a:p>
            <a:pPr marL="342900" lvl="0" indent="-342900" algn="just">
              <a:lnSpc>
                <a:spcPct val="110000"/>
              </a:lnSpc>
              <a:spcAft>
                <a:spcPts val="600"/>
              </a:spcAft>
              <a:buFont typeface="Symbol" panose="05050102010706020507" pitchFamily="18" charset="2"/>
              <a:buChar char=""/>
            </a:pPr>
            <a:r>
              <a:rPr lang="es-ES" sz="1200" b="1" dirty="0" smtClean="0">
                <a:effectLst/>
                <a:latin typeface="Arial" panose="020B0604020202020204" pitchFamily="34" charset="0"/>
                <a:ea typeface="Times New Roman" panose="02020603050405020304" pitchFamily="18" charset="0"/>
                <a:cs typeface="Times New Roman" panose="02020603050405020304" pitchFamily="18" charset="0"/>
              </a:rPr>
              <a:t>Si hacemos una compra online a una tienda fuera de España</a:t>
            </a:r>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 debemos tener muy claro que estas políticas pueden cambiar. Por lo tanto, es muy importante que tengamos claras cuáles son y revisar su apartado de condiciones para el envío y devolución, así como otros aspectos legales que puedan afectarnos.</a:t>
            </a:r>
          </a:p>
          <a:p>
            <a:r>
              <a:rPr lang="es-ES" sz="1200" dirty="0" smtClean="0">
                <a:effectLst/>
                <a:latin typeface="Arial" panose="020B0604020202020204" pitchFamily="34" charset="0"/>
                <a:ea typeface="Times New Roman" panose="02020603050405020304" pitchFamily="18" charset="0"/>
                <a:cs typeface="Times New Roman" panose="02020603050405020304" pitchFamily="18" charset="0"/>
              </a:rPr>
              <a:t>Esta información suele venir junto a los avisos legales, datos de la empresa o los métodos de pago.</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9</a:t>
            </a:fld>
            <a:endParaRPr lang="es-ES" dirty="0"/>
          </a:p>
        </p:txBody>
      </p:sp>
    </p:spTree>
    <p:extLst>
      <p:ext uri="{BB962C8B-B14F-4D97-AF65-F5344CB8AC3E}">
        <p14:creationId xmlns:p14="http://schemas.microsoft.com/office/powerpoint/2010/main" val="1201678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0.png"/><Relationship Id="rId4" Type="http://schemas.openxmlformats.org/officeDocument/2006/relationships/image" Target="../media/image9.gi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TRADA PRESENTACION">
    <p:spTree>
      <p:nvGrpSpPr>
        <p:cNvPr id="1" name=""/>
        <p:cNvGrpSpPr/>
        <p:nvPr/>
      </p:nvGrpSpPr>
      <p:grpSpPr>
        <a:xfrm>
          <a:off x="0" y="0"/>
          <a:ext cx="0" cy="0"/>
          <a:chOff x="0" y="0"/>
          <a:chExt cx="0" cy="0"/>
        </a:xfrm>
      </p:grpSpPr>
      <p:pic>
        <p:nvPicPr>
          <p:cNvPr id="15" name="Imagen 14">
            <a:extLst>
              <a:ext uri="{FF2B5EF4-FFF2-40B4-BE49-F238E27FC236}">
                <a16:creationId xmlns="" xmlns:a16="http://schemas.microsoft.com/office/drawing/2014/main" id="{8D0CA918-47AA-C645-AF18-CDECB2B68519}"/>
              </a:ext>
            </a:extLst>
          </p:cNvPr>
          <p:cNvPicPr>
            <a:picLocks noChangeAspect="1"/>
          </p:cNvPicPr>
          <p:nvPr userDrawn="1"/>
        </p:nvPicPr>
        <p:blipFill rotWithShape="1">
          <a:blip r:embed="rId2" cstate="print">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 xmlns:a16="http://schemas.microsoft.com/office/drawing/2014/main" id="{124FF216-4F23-A042-9E9C-898B4C492855}"/>
              </a:ext>
            </a:extLst>
          </p:cNvPr>
          <p:cNvSpPr/>
          <p:nvPr userDrawn="1"/>
        </p:nvSpPr>
        <p:spPr>
          <a:xfrm>
            <a:off x="-18394" y="10429"/>
            <a:ext cx="12208808" cy="6868096"/>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 xmlns:a16="http://schemas.microsoft.com/office/drawing/2014/main"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 xmlns:a16="http://schemas.microsoft.com/office/drawing/2014/main" id="{4700EC7A-3860-F24D-91FE-2735753C66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0" name="Imagen 9">
            <a:extLst>
              <a:ext uri="{FF2B5EF4-FFF2-40B4-BE49-F238E27FC236}">
                <a16:creationId xmlns="" xmlns:a16="http://schemas.microsoft.com/office/drawing/2014/main" id="{D16F5658-DEF3-0A4A-9657-1352DCBC9EA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1" name="Imagen 10">
            <a:extLst>
              <a:ext uri="{FF2B5EF4-FFF2-40B4-BE49-F238E27FC236}">
                <a16:creationId xmlns="" xmlns:a16="http://schemas.microsoft.com/office/drawing/2014/main" id="{36F7556D-DF10-A34F-9A12-849C23CA2F0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 xmlns:a16="http://schemas.microsoft.com/office/drawing/2014/main"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Título</a:t>
            </a:r>
          </a:p>
          <a:p>
            <a:pPr lvl="0"/>
            <a:r>
              <a:rPr lang="es-ES" dirty="0"/>
              <a:t>Presentación</a:t>
            </a:r>
          </a:p>
        </p:txBody>
      </p:sp>
      <p:pic>
        <p:nvPicPr>
          <p:cNvPr id="12" name="Imagen 11">
            <a:extLst>
              <a:ext uri="{FF2B5EF4-FFF2-40B4-BE49-F238E27FC236}">
                <a16:creationId xmlns="" xmlns:a16="http://schemas.microsoft.com/office/drawing/2014/main" id="{457B3154-FE4D-F948-BEAC-7CFBC1D3647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6" name="Imagen 15">
            <a:extLst>
              <a:ext uri="{FF2B5EF4-FFF2-40B4-BE49-F238E27FC236}">
                <a16:creationId xmlns="" xmlns:a16="http://schemas.microsoft.com/office/drawing/2014/main" id="{C5DE52F0-7BE1-41D4-9B60-FA845BBFCDB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669215" y="4937299"/>
            <a:ext cx="1265991" cy="1265991"/>
          </a:xfrm>
          <a:prstGeom prst="rect">
            <a:avLst/>
          </a:prstGeom>
        </p:spPr>
      </p:pic>
    </p:spTree>
    <p:extLst>
      <p:ext uri="{BB962C8B-B14F-4D97-AF65-F5344CB8AC3E}">
        <p14:creationId xmlns:p14="http://schemas.microsoft.com/office/powerpoint/2010/main" val="321317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095253"/>
            <a:ext cx="693581" cy="693580"/>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1236847" y="22263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 xmlns:a16="http://schemas.microsoft.com/office/drawing/2014/main" id="{1E47CEFA-D65C-4A48-9B87-12E3F928F857}"/>
              </a:ext>
            </a:extLst>
          </p:cNvPr>
          <p:cNvSpPr>
            <a:spLocks noGrp="1"/>
          </p:cNvSpPr>
          <p:nvPr>
            <p:ph type="pic" sz="quarter" idx="26"/>
          </p:nvPr>
        </p:nvSpPr>
        <p:spPr>
          <a:xfrm>
            <a:off x="346075" y="2941215"/>
            <a:ext cx="693581" cy="693580"/>
          </a:xfrm>
        </p:spPr>
        <p:txBody>
          <a:bodyPr/>
          <a:lstStyle/>
          <a:p>
            <a:endParaRPr lang="es-ES"/>
          </a:p>
        </p:txBody>
      </p:sp>
      <p:sp>
        <p:nvSpPr>
          <p:cNvPr id="46" name="Marcador de posición de imagen 3">
            <a:extLst>
              <a:ext uri="{FF2B5EF4-FFF2-40B4-BE49-F238E27FC236}">
                <a16:creationId xmlns="" xmlns:a16="http://schemas.microsoft.com/office/drawing/2014/main" id="{59FE2D01-D57E-D949-9DCB-D5341EB41922}"/>
              </a:ext>
            </a:extLst>
          </p:cNvPr>
          <p:cNvSpPr>
            <a:spLocks noGrp="1"/>
          </p:cNvSpPr>
          <p:nvPr>
            <p:ph type="pic" sz="quarter" idx="27"/>
          </p:nvPr>
        </p:nvSpPr>
        <p:spPr>
          <a:xfrm>
            <a:off x="346075" y="3787177"/>
            <a:ext cx="693581" cy="693580"/>
          </a:xfrm>
        </p:spPr>
        <p:txBody>
          <a:bodyPr/>
          <a:lstStyle/>
          <a:p>
            <a:endParaRPr lang="es-ES"/>
          </a:p>
        </p:txBody>
      </p:sp>
      <p:sp>
        <p:nvSpPr>
          <p:cNvPr id="47" name="Marcador de posición de imagen 3">
            <a:extLst>
              <a:ext uri="{FF2B5EF4-FFF2-40B4-BE49-F238E27FC236}">
                <a16:creationId xmlns="" xmlns:a16="http://schemas.microsoft.com/office/drawing/2014/main" id="{A3143C31-BF2F-C24D-97F8-EB4B40514643}"/>
              </a:ext>
            </a:extLst>
          </p:cNvPr>
          <p:cNvSpPr>
            <a:spLocks noGrp="1"/>
          </p:cNvSpPr>
          <p:nvPr>
            <p:ph type="pic" sz="quarter" idx="28"/>
          </p:nvPr>
        </p:nvSpPr>
        <p:spPr>
          <a:xfrm>
            <a:off x="346075" y="4633139"/>
            <a:ext cx="693581" cy="693580"/>
          </a:xfrm>
        </p:spPr>
        <p:txBody>
          <a:bodyPr/>
          <a:lstStyle/>
          <a:p>
            <a:endParaRPr lang="es-ES"/>
          </a:p>
        </p:txBody>
      </p:sp>
      <p:sp>
        <p:nvSpPr>
          <p:cNvPr id="68" name="Marcador de posición de imagen 3">
            <a:extLst>
              <a:ext uri="{FF2B5EF4-FFF2-40B4-BE49-F238E27FC236}">
                <a16:creationId xmlns="" xmlns:a16="http://schemas.microsoft.com/office/drawing/2014/main" id="{62C77D74-CFA9-7F44-A027-333742CDF785}"/>
              </a:ext>
            </a:extLst>
          </p:cNvPr>
          <p:cNvSpPr>
            <a:spLocks noGrp="1"/>
          </p:cNvSpPr>
          <p:nvPr>
            <p:ph type="pic" sz="quarter" idx="29"/>
          </p:nvPr>
        </p:nvSpPr>
        <p:spPr>
          <a:xfrm>
            <a:off x="346075" y="5479103"/>
            <a:ext cx="693581" cy="693580"/>
          </a:xfrm>
        </p:spPr>
        <p:txBody>
          <a:bodyPr/>
          <a:lstStyle/>
          <a:p>
            <a:endParaRPr lang="es-ES"/>
          </a:p>
        </p:txBody>
      </p:sp>
      <p:sp>
        <p:nvSpPr>
          <p:cNvPr id="69" name="Marcador de texto 9">
            <a:extLst>
              <a:ext uri="{FF2B5EF4-FFF2-40B4-BE49-F238E27FC236}">
                <a16:creationId xmlns="" xmlns:a16="http://schemas.microsoft.com/office/drawing/2014/main" id="{A660A342-B4DD-2046-B1EB-52D7C9028F2D}"/>
              </a:ext>
            </a:extLst>
          </p:cNvPr>
          <p:cNvSpPr>
            <a:spLocks noGrp="1"/>
          </p:cNvSpPr>
          <p:nvPr>
            <p:ph type="body" sz="quarter" idx="30" hasCustomPrompt="1"/>
          </p:nvPr>
        </p:nvSpPr>
        <p:spPr>
          <a:xfrm>
            <a:off x="1236847" y="3050591"/>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 xmlns:a16="http://schemas.microsoft.com/office/drawing/2014/main" id="{2D85C097-6F57-8846-928E-1973A4E68C48}"/>
              </a:ext>
            </a:extLst>
          </p:cNvPr>
          <p:cNvSpPr>
            <a:spLocks noGrp="1"/>
          </p:cNvSpPr>
          <p:nvPr>
            <p:ph type="body" sz="quarter" idx="31" hasCustomPrompt="1"/>
          </p:nvPr>
        </p:nvSpPr>
        <p:spPr>
          <a:xfrm>
            <a:off x="1236847" y="3900596"/>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 xmlns:a16="http://schemas.microsoft.com/office/drawing/2014/main" id="{5DCE73BA-F9AF-2842-A3E1-6A02BA9D1C6F}"/>
              </a:ext>
            </a:extLst>
          </p:cNvPr>
          <p:cNvSpPr>
            <a:spLocks noGrp="1"/>
          </p:cNvSpPr>
          <p:nvPr>
            <p:ph type="body" sz="quarter" idx="32" hasCustomPrompt="1"/>
          </p:nvPr>
        </p:nvSpPr>
        <p:spPr>
          <a:xfrm>
            <a:off x="1236847" y="47248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 xmlns:a16="http://schemas.microsoft.com/office/drawing/2014/main" id="{BE95412D-0AB3-C642-B9AD-A45416AD07A0}"/>
              </a:ext>
            </a:extLst>
          </p:cNvPr>
          <p:cNvSpPr>
            <a:spLocks noGrp="1"/>
          </p:cNvSpPr>
          <p:nvPr>
            <p:ph type="body" sz="quarter" idx="33" hasCustomPrompt="1"/>
          </p:nvPr>
        </p:nvSpPr>
        <p:spPr>
          <a:xfrm>
            <a:off x="1236847" y="552333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3" name="Marcador de posición de imagen 3">
            <a:extLst>
              <a:ext uri="{FF2B5EF4-FFF2-40B4-BE49-F238E27FC236}">
                <a16:creationId xmlns="" xmlns:a16="http://schemas.microsoft.com/office/drawing/2014/main" id="{3447F7F3-004F-7545-B820-2E28D32DAEB1}"/>
              </a:ext>
            </a:extLst>
          </p:cNvPr>
          <p:cNvSpPr>
            <a:spLocks noGrp="1"/>
          </p:cNvSpPr>
          <p:nvPr>
            <p:ph type="pic" sz="quarter" idx="34"/>
          </p:nvPr>
        </p:nvSpPr>
        <p:spPr>
          <a:xfrm>
            <a:off x="3665141" y="2199296"/>
            <a:ext cx="2314886" cy="2314885"/>
          </a:xfrm>
        </p:spPr>
        <p:txBody>
          <a:bodyPr/>
          <a:lstStyle/>
          <a:p>
            <a:endParaRPr lang="es-ES"/>
          </a:p>
        </p:txBody>
      </p:sp>
      <p:sp>
        <p:nvSpPr>
          <p:cNvPr id="74" name="Marcador de texto 9">
            <a:extLst>
              <a:ext uri="{FF2B5EF4-FFF2-40B4-BE49-F238E27FC236}">
                <a16:creationId xmlns="" xmlns:a16="http://schemas.microsoft.com/office/drawing/2014/main" id="{322AF44F-41E0-6E4E-A58F-EE3753719241}"/>
              </a:ext>
            </a:extLst>
          </p:cNvPr>
          <p:cNvSpPr>
            <a:spLocks noGrp="1"/>
          </p:cNvSpPr>
          <p:nvPr>
            <p:ph type="body" sz="quarter" idx="35" hasCustomPrompt="1"/>
          </p:nvPr>
        </p:nvSpPr>
        <p:spPr>
          <a:xfrm>
            <a:off x="366514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75" name="Marcador de posición de imagen 3">
            <a:extLst>
              <a:ext uri="{FF2B5EF4-FFF2-40B4-BE49-F238E27FC236}">
                <a16:creationId xmlns="" xmlns:a16="http://schemas.microsoft.com/office/drawing/2014/main" id="{A029BC6E-020D-944E-9F72-501268E61DB5}"/>
              </a:ext>
            </a:extLst>
          </p:cNvPr>
          <p:cNvSpPr>
            <a:spLocks noGrp="1"/>
          </p:cNvSpPr>
          <p:nvPr>
            <p:ph type="pic" sz="quarter" idx="17"/>
          </p:nvPr>
        </p:nvSpPr>
        <p:spPr>
          <a:xfrm>
            <a:off x="6619581" y="2199296"/>
            <a:ext cx="2314886" cy="2314885"/>
          </a:xfrm>
        </p:spPr>
        <p:txBody>
          <a:bodyPr/>
          <a:lstStyle/>
          <a:p>
            <a:endParaRPr lang="es-ES"/>
          </a:p>
        </p:txBody>
      </p:sp>
      <p:sp>
        <p:nvSpPr>
          <p:cNvPr id="76" name="Marcador de texto 9">
            <a:extLst>
              <a:ext uri="{FF2B5EF4-FFF2-40B4-BE49-F238E27FC236}">
                <a16:creationId xmlns="" xmlns:a16="http://schemas.microsoft.com/office/drawing/2014/main" id="{FC8C31F4-E69D-EF4D-8173-1250E1FF6994}"/>
              </a:ext>
            </a:extLst>
          </p:cNvPr>
          <p:cNvSpPr>
            <a:spLocks noGrp="1"/>
          </p:cNvSpPr>
          <p:nvPr>
            <p:ph type="body" sz="quarter" idx="18" hasCustomPrompt="1"/>
          </p:nvPr>
        </p:nvSpPr>
        <p:spPr>
          <a:xfrm>
            <a:off x="661958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77" name="Marcador de posición de imagen 3">
            <a:extLst>
              <a:ext uri="{FF2B5EF4-FFF2-40B4-BE49-F238E27FC236}">
                <a16:creationId xmlns="" xmlns:a16="http://schemas.microsoft.com/office/drawing/2014/main" id="{C1F3E7B7-69B5-3540-B66E-153BC256E955}"/>
              </a:ext>
            </a:extLst>
          </p:cNvPr>
          <p:cNvSpPr>
            <a:spLocks noGrp="1"/>
          </p:cNvSpPr>
          <p:nvPr>
            <p:ph type="pic" sz="quarter" idx="19"/>
          </p:nvPr>
        </p:nvSpPr>
        <p:spPr>
          <a:xfrm>
            <a:off x="9574021" y="2199296"/>
            <a:ext cx="2314886" cy="2314885"/>
          </a:xfrm>
        </p:spPr>
        <p:txBody>
          <a:bodyPr/>
          <a:lstStyle/>
          <a:p>
            <a:endParaRPr lang="es-ES"/>
          </a:p>
        </p:txBody>
      </p:sp>
      <p:sp>
        <p:nvSpPr>
          <p:cNvPr id="78" name="Marcador de texto 9">
            <a:extLst>
              <a:ext uri="{FF2B5EF4-FFF2-40B4-BE49-F238E27FC236}">
                <a16:creationId xmlns="" xmlns:a16="http://schemas.microsoft.com/office/drawing/2014/main" id="{F26B0219-8A20-4D43-90A0-24D17582C9CD}"/>
              </a:ext>
            </a:extLst>
          </p:cNvPr>
          <p:cNvSpPr>
            <a:spLocks noGrp="1"/>
          </p:cNvSpPr>
          <p:nvPr>
            <p:ph type="body" sz="quarter" idx="20" hasCustomPrompt="1"/>
          </p:nvPr>
        </p:nvSpPr>
        <p:spPr>
          <a:xfrm>
            <a:off x="9581755" y="4968539"/>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5" name="Rectángulo 12">
            <a:extLst>
              <a:ext uri="{FF2B5EF4-FFF2-40B4-BE49-F238E27FC236}">
                <a16:creationId xmlns="" xmlns:a16="http://schemas.microsoft.com/office/drawing/2014/main" id="{9013B1C5-8E93-E842-85CB-C8961E1790C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6" name="Marcador de texto 25">
            <a:extLst>
              <a:ext uri="{FF2B5EF4-FFF2-40B4-BE49-F238E27FC236}">
                <a16:creationId xmlns="" xmlns:a16="http://schemas.microsoft.com/office/drawing/2014/main" id="{7F968C26-4BDE-3B45-B09E-246F65B556E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7" name="Imagen 36">
            <a:extLst>
              <a:ext uri="{FF2B5EF4-FFF2-40B4-BE49-F238E27FC236}">
                <a16:creationId xmlns="" xmlns:a16="http://schemas.microsoft.com/office/drawing/2014/main" id="{19B8AD61-2CA7-F941-93D1-A6DB1CADE9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8" name="Imagen 37">
            <a:extLst>
              <a:ext uri="{FF2B5EF4-FFF2-40B4-BE49-F238E27FC236}">
                <a16:creationId xmlns="" xmlns:a16="http://schemas.microsoft.com/office/drawing/2014/main" id="{36C9B92D-867F-164B-AC15-01412B4E6B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97460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080262"/>
            <a:ext cx="693581" cy="693580"/>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1236848" y="22113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 xmlns:a16="http://schemas.microsoft.com/office/drawing/2014/main" id="{1E47CEFA-D65C-4A48-9B87-12E3F928F857}"/>
              </a:ext>
            </a:extLst>
          </p:cNvPr>
          <p:cNvSpPr>
            <a:spLocks noGrp="1"/>
          </p:cNvSpPr>
          <p:nvPr>
            <p:ph type="pic" sz="quarter" idx="26"/>
          </p:nvPr>
        </p:nvSpPr>
        <p:spPr>
          <a:xfrm>
            <a:off x="346075" y="2926224"/>
            <a:ext cx="693581" cy="693580"/>
          </a:xfrm>
        </p:spPr>
        <p:txBody>
          <a:bodyPr/>
          <a:lstStyle/>
          <a:p>
            <a:endParaRPr lang="es-ES"/>
          </a:p>
        </p:txBody>
      </p:sp>
      <p:sp>
        <p:nvSpPr>
          <p:cNvPr id="46" name="Marcador de posición de imagen 3">
            <a:extLst>
              <a:ext uri="{FF2B5EF4-FFF2-40B4-BE49-F238E27FC236}">
                <a16:creationId xmlns="" xmlns:a16="http://schemas.microsoft.com/office/drawing/2014/main" id="{59FE2D01-D57E-D949-9DCB-D5341EB41922}"/>
              </a:ext>
            </a:extLst>
          </p:cNvPr>
          <p:cNvSpPr>
            <a:spLocks noGrp="1"/>
          </p:cNvSpPr>
          <p:nvPr>
            <p:ph type="pic" sz="quarter" idx="27"/>
          </p:nvPr>
        </p:nvSpPr>
        <p:spPr>
          <a:xfrm>
            <a:off x="346075" y="3772186"/>
            <a:ext cx="693581" cy="693580"/>
          </a:xfrm>
        </p:spPr>
        <p:txBody>
          <a:bodyPr/>
          <a:lstStyle/>
          <a:p>
            <a:endParaRPr lang="es-ES"/>
          </a:p>
        </p:txBody>
      </p:sp>
      <p:sp>
        <p:nvSpPr>
          <p:cNvPr id="47" name="Marcador de posición de imagen 3">
            <a:extLst>
              <a:ext uri="{FF2B5EF4-FFF2-40B4-BE49-F238E27FC236}">
                <a16:creationId xmlns="" xmlns:a16="http://schemas.microsoft.com/office/drawing/2014/main" id="{A3143C31-BF2F-C24D-97F8-EB4B40514643}"/>
              </a:ext>
            </a:extLst>
          </p:cNvPr>
          <p:cNvSpPr>
            <a:spLocks noGrp="1"/>
          </p:cNvSpPr>
          <p:nvPr>
            <p:ph type="pic" sz="quarter" idx="28"/>
          </p:nvPr>
        </p:nvSpPr>
        <p:spPr>
          <a:xfrm>
            <a:off x="346075" y="4618148"/>
            <a:ext cx="693581" cy="693580"/>
          </a:xfrm>
        </p:spPr>
        <p:txBody>
          <a:bodyPr/>
          <a:lstStyle/>
          <a:p>
            <a:endParaRPr lang="es-ES"/>
          </a:p>
        </p:txBody>
      </p:sp>
      <p:sp>
        <p:nvSpPr>
          <p:cNvPr id="68" name="Marcador de posición de imagen 3">
            <a:extLst>
              <a:ext uri="{FF2B5EF4-FFF2-40B4-BE49-F238E27FC236}">
                <a16:creationId xmlns="" xmlns:a16="http://schemas.microsoft.com/office/drawing/2014/main" id="{62C77D74-CFA9-7F44-A027-333742CDF785}"/>
              </a:ext>
            </a:extLst>
          </p:cNvPr>
          <p:cNvSpPr>
            <a:spLocks noGrp="1"/>
          </p:cNvSpPr>
          <p:nvPr>
            <p:ph type="pic" sz="quarter" idx="29"/>
          </p:nvPr>
        </p:nvSpPr>
        <p:spPr>
          <a:xfrm>
            <a:off x="346075" y="5464112"/>
            <a:ext cx="693581" cy="693580"/>
          </a:xfrm>
        </p:spPr>
        <p:txBody>
          <a:bodyPr/>
          <a:lstStyle/>
          <a:p>
            <a:endParaRPr lang="es-ES"/>
          </a:p>
        </p:txBody>
      </p:sp>
      <p:sp>
        <p:nvSpPr>
          <p:cNvPr id="69" name="Marcador de texto 9">
            <a:extLst>
              <a:ext uri="{FF2B5EF4-FFF2-40B4-BE49-F238E27FC236}">
                <a16:creationId xmlns="" xmlns:a16="http://schemas.microsoft.com/office/drawing/2014/main" id="{A660A342-B4DD-2046-B1EB-52D7C9028F2D}"/>
              </a:ext>
            </a:extLst>
          </p:cNvPr>
          <p:cNvSpPr>
            <a:spLocks noGrp="1"/>
          </p:cNvSpPr>
          <p:nvPr>
            <p:ph type="body" sz="quarter" idx="30" hasCustomPrompt="1"/>
          </p:nvPr>
        </p:nvSpPr>
        <p:spPr>
          <a:xfrm>
            <a:off x="1236848" y="303560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 xmlns:a16="http://schemas.microsoft.com/office/drawing/2014/main" id="{2D85C097-6F57-8846-928E-1973A4E68C48}"/>
              </a:ext>
            </a:extLst>
          </p:cNvPr>
          <p:cNvSpPr>
            <a:spLocks noGrp="1"/>
          </p:cNvSpPr>
          <p:nvPr>
            <p:ph type="body" sz="quarter" idx="31" hasCustomPrompt="1"/>
          </p:nvPr>
        </p:nvSpPr>
        <p:spPr>
          <a:xfrm>
            <a:off x="1236848" y="3885605"/>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 xmlns:a16="http://schemas.microsoft.com/office/drawing/2014/main" id="{5DCE73BA-F9AF-2842-A3E1-6A02BA9D1C6F}"/>
              </a:ext>
            </a:extLst>
          </p:cNvPr>
          <p:cNvSpPr>
            <a:spLocks noGrp="1"/>
          </p:cNvSpPr>
          <p:nvPr>
            <p:ph type="body" sz="quarter" idx="32" hasCustomPrompt="1"/>
          </p:nvPr>
        </p:nvSpPr>
        <p:spPr>
          <a:xfrm>
            <a:off x="1236848" y="47098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 xmlns:a16="http://schemas.microsoft.com/office/drawing/2014/main" id="{BE95412D-0AB3-C642-B9AD-A45416AD07A0}"/>
              </a:ext>
            </a:extLst>
          </p:cNvPr>
          <p:cNvSpPr>
            <a:spLocks noGrp="1"/>
          </p:cNvSpPr>
          <p:nvPr>
            <p:ph type="body" sz="quarter" idx="33" hasCustomPrompt="1"/>
          </p:nvPr>
        </p:nvSpPr>
        <p:spPr>
          <a:xfrm>
            <a:off x="1236848" y="55083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 xmlns:a16="http://schemas.microsoft.com/office/drawing/2014/main" id="{06518AB9-2C6D-DC44-81E0-C67559154B81}"/>
              </a:ext>
            </a:extLst>
          </p:cNvPr>
          <p:cNvSpPr>
            <a:spLocks noGrp="1"/>
          </p:cNvSpPr>
          <p:nvPr>
            <p:ph type="pic" sz="quarter" idx="36"/>
          </p:nvPr>
        </p:nvSpPr>
        <p:spPr>
          <a:xfrm>
            <a:off x="4654409" y="2179999"/>
            <a:ext cx="1070601" cy="1070600"/>
          </a:xfrm>
        </p:spPr>
        <p:txBody>
          <a:bodyPr/>
          <a:lstStyle/>
          <a:p>
            <a:endParaRPr lang="es-ES" dirty="0"/>
          </a:p>
        </p:txBody>
      </p:sp>
      <p:sp>
        <p:nvSpPr>
          <p:cNvPr id="32" name="Marcador de texto 9">
            <a:extLst>
              <a:ext uri="{FF2B5EF4-FFF2-40B4-BE49-F238E27FC236}">
                <a16:creationId xmlns="" xmlns:a16="http://schemas.microsoft.com/office/drawing/2014/main" id="{1AFE3FB7-C1DF-9845-93AF-F343CF576886}"/>
              </a:ext>
            </a:extLst>
          </p:cNvPr>
          <p:cNvSpPr>
            <a:spLocks noGrp="1"/>
          </p:cNvSpPr>
          <p:nvPr>
            <p:ph type="body" sz="quarter" idx="37" hasCustomPrompt="1"/>
          </p:nvPr>
        </p:nvSpPr>
        <p:spPr>
          <a:xfrm>
            <a:off x="4449174"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5" name="Marcador de posición de imagen 3">
            <a:extLst>
              <a:ext uri="{FF2B5EF4-FFF2-40B4-BE49-F238E27FC236}">
                <a16:creationId xmlns="" xmlns:a16="http://schemas.microsoft.com/office/drawing/2014/main" id="{2C6D9EBE-8DF5-9E49-8312-8C3F0A3AA0A0}"/>
              </a:ext>
            </a:extLst>
          </p:cNvPr>
          <p:cNvSpPr>
            <a:spLocks noGrp="1"/>
          </p:cNvSpPr>
          <p:nvPr>
            <p:ph type="pic" sz="quarter" idx="38"/>
          </p:nvPr>
        </p:nvSpPr>
        <p:spPr>
          <a:xfrm>
            <a:off x="6576223" y="2179999"/>
            <a:ext cx="1070601" cy="1070600"/>
          </a:xfrm>
        </p:spPr>
        <p:txBody>
          <a:bodyPr/>
          <a:lstStyle/>
          <a:p>
            <a:endParaRPr lang="es-ES"/>
          </a:p>
        </p:txBody>
      </p:sp>
      <p:sp>
        <p:nvSpPr>
          <p:cNvPr id="37" name="Marcador de posición de imagen 3">
            <a:extLst>
              <a:ext uri="{FF2B5EF4-FFF2-40B4-BE49-F238E27FC236}">
                <a16:creationId xmlns="" xmlns:a16="http://schemas.microsoft.com/office/drawing/2014/main" id="{D1B062DD-C0A7-7F49-B708-0337A4767ECD}"/>
              </a:ext>
            </a:extLst>
          </p:cNvPr>
          <p:cNvSpPr>
            <a:spLocks noGrp="1"/>
          </p:cNvSpPr>
          <p:nvPr>
            <p:ph type="pic" sz="quarter" idx="40"/>
          </p:nvPr>
        </p:nvSpPr>
        <p:spPr>
          <a:xfrm>
            <a:off x="8498037" y="2179999"/>
            <a:ext cx="1070601" cy="1070600"/>
          </a:xfrm>
        </p:spPr>
        <p:txBody>
          <a:bodyPr/>
          <a:lstStyle/>
          <a:p>
            <a:endParaRPr lang="es-ES" dirty="0"/>
          </a:p>
        </p:txBody>
      </p:sp>
      <p:sp>
        <p:nvSpPr>
          <p:cNvPr id="39" name="Marcador de posición de imagen 3">
            <a:extLst>
              <a:ext uri="{FF2B5EF4-FFF2-40B4-BE49-F238E27FC236}">
                <a16:creationId xmlns="" xmlns:a16="http://schemas.microsoft.com/office/drawing/2014/main" id="{BDF0001D-A4DD-4443-9345-FEDB37C0544C}"/>
              </a:ext>
            </a:extLst>
          </p:cNvPr>
          <p:cNvSpPr>
            <a:spLocks noGrp="1"/>
          </p:cNvSpPr>
          <p:nvPr>
            <p:ph type="pic" sz="quarter" idx="42"/>
          </p:nvPr>
        </p:nvSpPr>
        <p:spPr>
          <a:xfrm>
            <a:off x="10419852" y="2179999"/>
            <a:ext cx="1070601" cy="1070600"/>
          </a:xfrm>
        </p:spPr>
        <p:txBody>
          <a:bodyPr/>
          <a:lstStyle/>
          <a:p>
            <a:endParaRPr lang="es-ES"/>
          </a:p>
        </p:txBody>
      </p:sp>
      <p:sp>
        <p:nvSpPr>
          <p:cNvPr id="57" name="Marcador de posición de imagen 3">
            <a:extLst>
              <a:ext uri="{FF2B5EF4-FFF2-40B4-BE49-F238E27FC236}">
                <a16:creationId xmlns="" xmlns:a16="http://schemas.microsoft.com/office/drawing/2014/main" id="{FCB9053B-9E19-3249-ADDF-429F84C250E7}"/>
              </a:ext>
            </a:extLst>
          </p:cNvPr>
          <p:cNvSpPr>
            <a:spLocks noGrp="1"/>
          </p:cNvSpPr>
          <p:nvPr>
            <p:ph type="pic" sz="quarter" idx="43"/>
          </p:nvPr>
        </p:nvSpPr>
        <p:spPr>
          <a:xfrm>
            <a:off x="4654409" y="4292135"/>
            <a:ext cx="1070601" cy="1070600"/>
          </a:xfrm>
        </p:spPr>
        <p:txBody>
          <a:bodyPr/>
          <a:lstStyle/>
          <a:p>
            <a:endParaRPr lang="es-ES" dirty="0"/>
          </a:p>
        </p:txBody>
      </p:sp>
      <p:sp>
        <p:nvSpPr>
          <p:cNvPr id="58" name="Marcador de texto 9">
            <a:extLst>
              <a:ext uri="{FF2B5EF4-FFF2-40B4-BE49-F238E27FC236}">
                <a16:creationId xmlns="" xmlns:a16="http://schemas.microsoft.com/office/drawing/2014/main" id="{2427998D-5E7B-E846-A594-C19877B254D7}"/>
              </a:ext>
            </a:extLst>
          </p:cNvPr>
          <p:cNvSpPr>
            <a:spLocks noGrp="1"/>
          </p:cNvSpPr>
          <p:nvPr>
            <p:ph type="body" sz="quarter" idx="44" hasCustomPrompt="1"/>
          </p:nvPr>
        </p:nvSpPr>
        <p:spPr>
          <a:xfrm>
            <a:off x="4449174"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5</a:t>
            </a:r>
          </a:p>
        </p:txBody>
      </p:sp>
      <p:sp>
        <p:nvSpPr>
          <p:cNvPr id="62" name="Marcador de texto 9">
            <a:extLst>
              <a:ext uri="{FF2B5EF4-FFF2-40B4-BE49-F238E27FC236}">
                <a16:creationId xmlns="" xmlns:a16="http://schemas.microsoft.com/office/drawing/2014/main" id="{37CA7AB8-83DB-6A4A-9A2B-75A101C20304}"/>
              </a:ext>
            </a:extLst>
          </p:cNvPr>
          <p:cNvSpPr>
            <a:spLocks noGrp="1"/>
          </p:cNvSpPr>
          <p:nvPr>
            <p:ph type="body" sz="quarter" idx="45" hasCustomPrompt="1"/>
          </p:nvPr>
        </p:nvSpPr>
        <p:spPr>
          <a:xfrm>
            <a:off x="6381005"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63" name="Marcador de posición de imagen 3">
            <a:extLst>
              <a:ext uri="{FF2B5EF4-FFF2-40B4-BE49-F238E27FC236}">
                <a16:creationId xmlns="" xmlns:a16="http://schemas.microsoft.com/office/drawing/2014/main" id="{CD73D10A-DDF4-C343-A612-CA91AF85DC05}"/>
              </a:ext>
            </a:extLst>
          </p:cNvPr>
          <p:cNvSpPr>
            <a:spLocks noGrp="1"/>
          </p:cNvSpPr>
          <p:nvPr>
            <p:ph type="pic" sz="quarter" idx="46"/>
          </p:nvPr>
        </p:nvSpPr>
        <p:spPr>
          <a:xfrm>
            <a:off x="6586240" y="4292135"/>
            <a:ext cx="1070601" cy="1070600"/>
          </a:xfrm>
        </p:spPr>
        <p:txBody>
          <a:bodyPr/>
          <a:lstStyle/>
          <a:p>
            <a:endParaRPr lang="es-ES" dirty="0"/>
          </a:p>
        </p:txBody>
      </p:sp>
      <p:sp>
        <p:nvSpPr>
          <p:cNvPr id="64" name="Marcador de texto 9">
            <a:extLst>
              <a:ext uri="{FF2B5EF4-FFF2-40B4-BE49-F238E27FC236}">
                <a16:creationId xmlns="" xmlns:a16="http://schemas.microsoft.com/office/drawing/2014/main" id="{00DFAB78-5118-5640-B1BC-1C00CCF0D428}"/>
              </a:ext>
            </a:extLst>
          </p:cNvPr>
          <p:cNvSpPr>
            <a:spLocks noGrp="1"/>
          </p:cNvSpPr>
          <p:nvPr>
            <p:ph type="body" sz="quarter" idx="47" hasCustomPrompt="1"/>
          </p:nvPr>
        </p:nvSpPr>
        <p:spPr>
          <a:xfrm>
            <a:off x="6381005"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6</a:t>
            </a:r>
          </a:p>
        </p:txBody>
      </p:sp>
      <p:sp>
        <p:nvSpPr>
          <p:cNvPr id="65" name="Marcador de texto 9">
            <a:extLst>
              <a:ext uri="{FF2B5EF4-FFF2-40B4-BE49-F238E27FC236}">
                <a16:creationId xmlns="" xmlns:a16="http://schemas.microsoft.com/office/drawing/2014/main" id="{7E9BDA84-6EC3-C24A-AF10-E1659D825451}"/>
              </a:ext>
            </a:extLst>
          </p:cNvPr>
          <p:cNvSpPr>
            <a:spLocks noGrp="1"/>
          </p:cNvSpPr>
          <p:nvPr>
            <p:ph type="body" sz="quarter" idx="48" hasCustomPrompt="1"/>
          </p:nvPr>
        </p:nvSpPr>
        <p:spPr>
          <a:xfrm>
            <a:off x="824844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66" name="Marcador de posición de imagen 3">
            <a:extLst>
              <a:ext uri="{FF2B5EF4-FFF2-40B4-BE49-F238E27FC236}">
                <a16:creationId xmlns="" xmlns:a16="http://schemas.microsoft.com/office/drawing/2014/main" id="{4CA291BF-9F42-D74A-839C-0A4445C9AD00}"/>
              </a:ext>
            </a:extLst>
          </p:cNvPr>
          <p:cNvSpPr>
            <a:spLocks noGrp="1"/>
          </p:cNvSpPr>
          <p:nvPr>
            <p:ph type="pic" sz="quarter" idx="49"/>
          </p:nvPr>
        </p:nvSpPr>
        <p:spPr>
          <a:xfrm>
            <a:off x="8453677" y="4292135"/>
            <a:ext cx="1070601" cy="1070600"/>
          </a:xfrm>
        </p:spPr>
        <p:txBody>
          <a:bodyPr/>
          <a:lstStyle/>
          <a:p>
            <a:endParaRPr lang="es-ES" dirty="0"/>
          </a:p>
        </p:txBody>
      </p:sp>
      <p:sp>
        <p:nvSpPr>
          <p:cNvPr id="67" name="Marcador de texto 9">
            <a:extLst>
              <a:ext uri="{FF2B5EF4-FFF2-40B4-BE49-F238E27FC236}">
                <a16:creationId xmlns="" xmlns:a16="http://schemas.microsoft.com/office/drawing/2014/main" id="{14D3303D-CB1C-524F-A33B-DC2D12A8E481}"/>
              </a:ext>
            </a:extLst>
          </p:cNvPr>
          <p:cNvSpPr>
            <a:spLocks noGrp="1"/>
          </p:cNvSpPr>
          <p:nvPr>
            <p:ph type="body" sz="quarter" idx="50" hasCustomPrompt="1"/>
          </p:nvPr>
        </p:nvSpPr>
        <p:spPr>
          <a:xfrm>
            <a:off x="824844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7</a:t>
            </a:r>
          </a:p>
        </p:txBody>
      </p:sp>
      <p:sp>
        <p:nvSpPr>
          <p:cNvPr id="79" name="Marcador de texto 9">
            <a:extLst>
              <a:ext uri="{FF2B5EF4-FFF2-40B4-BE49-F238E27FC236}">
                <a16:creationId xmlns="" xmlns:a16="http://schemas.microsoft.com/office/drawing/2014/main" id="{4F95551C-A76D-BE42-BB45-BA2BEDEEFCE8}"/>
              </a:ext>
            </a:extLst>
          </p:cNvPr>
          <p:cNvSpPr>
            <a:spLocks noGrp="1"/>
          </p:cNvSpPr>
          <p:nvPr>
            <p:ph type="body" sz="quarter" idx="51" hasCustomPrompt="1"/>
          </p:nvPr>
        </p:nvSpPr>
        <p:spPr>
          <a:xfrm>
            <a:off x="1019315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80" name="Marcador de posición de imagen 3">
            <a:extLst>
              <a:ext uri="{FF2B5EF4-FFF2-40B4-BE49-F238E27FC236}">
                <a16:creationId xmlns="" xmlns:a16="http://schemas.microsoft.com/office/drawing/2014/main" id="{1E00145A-F9C8-D748-8DF4-BC84859EA20F}"/>
              </a:ext>
            </a:extLst>
          </p:cNvPr>
          <p:cNvSpPr>
            <a:spLocks noGrp="1"/>
          </p:cNvSpPr>
          <p:nvPr>
            <p:ph type="pic" sz="quarter" idx="52"/>
          </p:nvPr>
        </p:nvSpPr>
        <p:spPr>
          <a:xfrm>
            <a:off x="10398387" y="4292135"/>
            <a:ext cx="1070601" cy="1070600"/>
          </a:xfrm>
        </p:spPr>
        <p:txBody>
          <a:bodyPr/>
          <a:lstStyle/>
          <a:p>
            <a:endParaRPr lang="es-ES" dirty="0"/>
          </a:p>
        </p:txBody>
      </p:sp>
      <p:sp>
        <p:nvSpPr>
          <p:cNvPr id="81" name="Marcador de texto 9">
            <a:extLst>
              <a:ext uri="{FF2B5EF4-FFF2-40B4-BE49-F238E27FC236}">
                <a16:creationId xmlns="" xmlns:a16="http://schemas.microsoft.com/office/drawing/2014/main" id="{80032316-E6AB-7A4A-8FEA-F9B450BC9687}"/>
              </a:ext>
            </a:extLst>
          </p:cNvPr>
          <p:cNvSpPr>
            <a:spLocks noGrp="1"/>
          </p:cNvSpPr>
          <p:nvPr>
            <p:ph type="body" sz="quarter" idx="53" hasCustomPrompt="1"/>
          </p:nvPr>
        </p:nvSpPr>
        <p:spPr>
          <a:xfrm>
            <a:off x="1019315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8</a:t>
            </a:r>
          </a:p>
        </p:txBody>
      </p:sp>
      <p:sp>
        <p:nvSpPr>
          <p:cNvPr id="44" name="Rectángulo 12">
            <a:extLst>
              <a:ext uri="{FF2B5EF4-FFF2-40B4-BE49-F238E27FC236}">
                <a16:creationId xmlns="" xmlns:a16="http://schemas.microsoft.com/office/drawing/2014/main" id="{2237040F-D2B8-064E-B967-443E2FC6BF9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45" name="Marcador de texto 25">
            <a:extLst>
              <a:ext uri="{FF2B5EF4-FFF2-40B4-BE49-F238E27FC236}">
                <a16:creationId xmlns="" xmlns:a16="http://schemas.microsoft.com/office/drawing/2014/main" id="{AC66469C-DE26-4C4D-9888-81E9098D89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48" name="Imagen 47">
            <a:extLst>
              <a:ext uri="{FF2B5EF4-FFF2-40B4-BE49-F238E27FC236}">
                <a16:creationId xmlns="" xmlns:a16="http://schemas.microsoft.com/office/drawing/2014/main" id="{6B1ACD21-8107-2F45-88C1-54868BD7459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49" name="Imagen 48">
            <a:extLst>
              <a:ext uri="{FF2B5EF4-FFF2-40B4-BE49-F238E27FC236}">
                <a16:creationId xmlns="" xmlns:a16="http://schemas.microsoft.com/office/drawing/2014/main" id="{C41EB934-A0C0-404D-A309-C8246653D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39267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NU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32" name="Marcador de posición de imagen 3">
            <a:extLst>
              <a:ext uri="{FF2B5EF4-FFF2-40B4-BE49-F238E27FC236}">
                <a16:creationId xmlns="" xmlns:a16="http://schemas.microsoft.com/office/drawing/2014/main" id="{B2D43F95-DA12-EF41-8E10-0D1EB3045D2E}"/>
              </a:ext>
            </a:extLst>
          </p:cNvPr>
          <p:cNvSpPr>
            <a:spLocks noGrp="1"/>
          </p:cNvSpPr>
          <p:nvPr>
            <p:ph type="pic" sz="quarter" idx="24"/>
          </p:nvPr>
        </p:nvSpPr>
        <p:spPr>
          <a:xfrm>
            <a:off x="346075" y="3351653"/>
            <a:ext cx="1855788" cy="1855787"/>
          </a:xfrm>
        </p:spPr>
        <p:txBody>
          <a:bodyPr/>
          <a:lstStyle/>
          <a:p>
            <a:endParaRPr lang="es-ES"/>
          </a:p>
        </p:txBody>
      </p:sp>
      <p:sp>
        <p:nvSpPr>
          <p:cNvPr id="33" name="Marcador de texto 9">
            <a:extLst>
              <a:ext uri="{FF2B5EF4-FFF2-40B4-BE49-F238E27FC236}">
                <a16:creationId xmlns="" xmlns:a16="http://schemas.microsoft.com/office/drawing/2014/main" id="{AA1C2BDE-A8EB-8948-AF13-13B199AAD10A}"/>
              </a:ext>
            </a:extLst>
          </p:cNvPr>
          <p:cNvSpPr>
            <a:spLocks noGrp="1"/>
          </p:cNvSpPr>
          <p:nvPr>
            <p:ph type="body" sz="quarter" idx="25" hasCustomPrompt="1"/>
          </p:nvPr>
        </p:nvSpPr>
        <p:spPr>
          <a:xfrm>
            <a:off x="346075"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34" name="Marcador de posición de imagen 3">
            <a:extLst>
              <a:ext uri="{FF2B5EF4-FFF2-40B4-BE49-F238E27FC236}">
                <a16:creationId xmlns="" xmlns:a16="http://schemas.microsoft.com/office/drawing/2014/main" id="{F4733AA5-9DD3-5E4E-B42C-85E6D44399E6}"/>
              </a:ext>
            </a:extLst>
          </p:cNvPr>
          <p:cNvSpPr>
            <a:spLocks noGrp="1"/>
          </p:cNvSpPr>
          <p:nvPr>
            <p:ph type="pic" sz="quarter" idx="26"/>
          </p:nvPr>
        </p:nvSpPr>
        <p:spPr>
          <a:xfrm>
            <a:off x="2768553" y="3351653"/>
            <a:ext cx="1855788" cy="1855787"/>
          </a:xfrm>
        </p:spPr>
        <p:txBody>
          <a:bodyPr/>
          <a:lstStyle/>
          <a:p>
            <a:endParaRPr lang="es-ES"/>
          </a:p>
        </p:txBody>
      </p:sp>
      <p:sp>
        <p:nvSpPr>
          <p:cNvPr id="35" name="Marcador de texto 9">
            <a:extLst>
              <a:ext uri="{FF2B5EF4-FFF2-40B4-BE49-F238E27FC236}">
                <a16:creationId xmlns="" xmlns:a16="http://schemas.microsoft.com/office/drawing/2014/main" id="{EF2123E3-6D8B-6243-941A-D57C114F1E78}"/>
              </a:ext>
            </a:extLst>
          </p:cNvPr>
          <p:cNvSpPr>
            <a:spLocks noGrp="1"/>
          </p:cNvSpPr>
          <p:nvPr>
            <p:ph type="body" sz="quarter" idx="27" hasCustomPrompt="1"/>
          </p:nvPr>
        </p:nvSpPr>
        <p:spPr>
          <a:xfrm>
            <a:off x="2757628"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36" name="Marcador de posición de imagen 3">
            <a:extLst>
              <a:ext uri="{FF2B5EF4-FFF2-40B4-BE49-F238E27FC236}">
                <a16:creationId xmlns="" xmlns:a16="http://schemas.microsoft.com/office/drawing/2014/main" id="{5AC7677F-2D72-0046-9526-A1A96ED6CBE2}"/>
              </a:ext>
            </a:extLst>
          </p:cNvPr>
          <p:cNvSpPr>
            <a:spLocks noGrp="1"/>
          </p:cNvSpPr>
          <p:nvPr>
            <p:ph type="pic" sz="quarter" idx="28"/>
          </p:nvPr>
        </p:nvSpPr>
        <p:spPr>
          <a:xfrm>
            <a:off x="5191031" y="3351653"/>
            <a:ext cx="1855788" cy="1855787"/>
          </a:xfrm>
        </p:spPr>
        <p:txBody>
          <a:bodyPr/>
          <a:lstStyle/>
          <a:p>
            <a:endParaRPr lang="es-ES"/>
          </a:p>
        </p:txBody>
      </p:sp>
      <p:sp>
        <p:nvSpPr>
          <p:cNvPr id="37" name="Marcador de texto 9">
            <a:extLst>
              <a:ext uri="{FF2B5EF4-FFF2-40B4-BE49-F238E27FC236}">
                <a16:creationId xmlns="" xmlns:a16="http://schemas.microsoft.com/office/drawing/2014/main" id="{9558FDB0-83B7-A945-8626-0BB62221D8C1}"/>
              </a:ext>
            </a:extLst>
          </p:cNvPr>
          <p:cNvSpPr>
            <a:spLocks noGrp="1"/>
          </p:cNvSpPr>
          <p:nvPr>
            <p:ph type="body" sz="quarter" idx="29" hasCustomPrompt="1"/>
          </p:nvPr>
        </p:nvSpPr>
        <p:spPr>
          <a:xfrm>
            <a:off x="5191031"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8" name="Marcador de posición de imagen 3">
            <a:extLst>
              <a:ext uri="{FF2B5EF4-FFF2-40B4-BE49-F238E27FC236}">
                <a16:creationId xmlns="" xmlns:a16="http://schemas.microsoft.com/office/drawing/2014/main" id="{27E34458-60C0-3741-AB90-E4B0F62168C5}"/>
              </a:ext>
            </a:extLst>
          </p:cNvPr>
          <p:cNvSpPr>
            <a:spLocks noGrp="1"/>
          </p:cNvSpPr>
          <p:nvPr>
            <p:ph type="pic" sz="quarter" idx="30"/>
          </p:nvPr>
        </p:nvSpPr>
        <p:spPr>
          <a:xfrm>
            <a:off x="7613509" y="3351653"/>
            <a:ext cx="1855788" cy="1855787"/>
          </a:xfrm>
        </p:spPr>
        <p:txBody>
          <a:bodyPr/>
          <a:lstStyle/>
          <a:p>
            <a:endParaRPr lang="es-ES"/>
          </a:p>
        </p:txBody>
      </p:sp>
      <p:sp>
        <p:nvSpPr>
          <p:cNvPr id="39" name="Marcador de texto 9">
            <a:extLst>
              <a:ext uri="{FF2B5EF4-FFF2-40B4-BE49-F238E27FC236}">
                <a16:creationId xmlns="" xmlns:a16="http://schemas.microsoft.com/office/drawing/2014/main" id="{25A92243-ECD3-E04E-900F-3E376E2B07F5}"/>
              </a:ext>
            </a:extLst>
          </p:cNvPr>
          <p:cNvSpPr>
            <a:spLocks noGrp="1"/>
          </p:cNvSpPr>
          <p:nvPr>
            <p:ph type="body" sz="quarter" idx="31" hasCustomPrompt="1"/>
          </p:nvPr>
        </p:nvSpPr>
        <p:spPr>
          <a:xfrm>
            <a:off x="7613509"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40" name="Marcador de posición de imagen 3">
            <a:extLst>
              <a:ext uri="{FF2B5EF4-FFF2-40B4-BE49-F238E27FC236}">
                <a16:creationId xmlns="" xmlns:a16="http://schemas.microsoft.com/office/drawing/2014/main" id="{382D5E37-7509-7B4C-8356-1CC387EF9816}"/>
              </a:ext>
            </a:extLst>
          </p:cNvPr>
          <p:cNvSpPr>
            <a:spLocks noGrp="1"/>
          </p:cNvSpPr>
          <p:nvPr>
            <p:ph type="pic" sz="quarter" idx="32"/>
          </p:nvPr>
        </p:nvSpPr>
        <p:spPr>
          <a:xfrm>
            <a:off x="10035986" y="3351653"/>
            <a:ext cx="1855788" cy="1855787"/>
          </a:xfrm>
        </p:spPr>
        <p:txBody>
          <a:bodyPr/>
          <a:lstStyle/>
          <a:p>
            <a:endParaRPr lang="es-ES"/>
          </a:p>
        </p:txBody>
      </p:sp>
      <p:sp>
        <p:nvSpPr>
          <p:cNvPr id="41" name="Marcador de texto 9">
            <a:extLst>
              <a:ext uri="{FF2B5EF4-FFF2-40B4-BE49-F238E27FC236}">
                <a16:creationId xmlns="" xmlns:a16="http://schemas.microsoft.com/office/drawing/2014/main" id="{02FE3C98-EB96-C146-86AF-AB56FD1D9DE6}"/>
              </a:ext>
            </a:extLst>
          </p:cNvPr>
          <p:cNvSpPr>
            <a:spLocks noGrp="1"/>
          </p:cNvSpPr>
          <p:nvPr>
            <p:ph type="body" sz="quarter" idx="33" hasCustomPrompt="1"/>
          </p:nvPr>
        </p:nvSpPr>
        <p:spPr>
          <a:xfrm>
            <a:off x="10035986"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Tree>
    <p:extLst>
      <p:ext uri="{BB962C8B-B14F-4D97-AF65-F5344CB8AC3E}">
        <p14:creationId xmlns:p14="http://schemas.microsoft.com/office/powerpoint/2010/main" val="1692278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NU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 xmlns:a16="http://schemas.microsoft.com/office/drawing/2014/main" id="{987CB851-7FDC-AE4B-A23E-E74EE495D598}"/>
              </a:ext>
            </a:extLst>
          </p:cNvPr>
          <p:cNvSpPr>
            <a:spLocks noGrp="1"/>
          </p:cNvSpPr>
          <p:nvPr>
            <p:ph type="pic" sz="quarter" idx="24"/>
          </p:nvPr>
        </p:nvSpPr>
        <p:spPr>
          <a:xfrm>
            <a:off x="346075" y="3022963"/>
            <a:ext cx="1070601" cy="1070600"/>
          </a:xfrm>
        </p:spPr>
        <p:txBody>
          <a:bodyPr/>
          <a:lstStyle/>
          <a:p>
            <a:endParaRPr lang="es-ES"/>
          </a:p>
        </p:txBody>
      </p:sp>
      <p:sp>
        <p:nvSpPr>
          <p:cNvPr id="43" name="Marcador de texto 9">
            <a:extLst>
              <a:ext uri="{FF2B5EF4-FFF2-40B4-BE49-F238E27FC236}">
                <a16:creationId xmlns="" xmlns:a16="http://schemas.microsoft.com/office/drawing/2014/main" id="{AAA83588-B800-0E46-B41C-63F3F0D2B21B}"/>
              </a:ext>
            </a:extLst>
          </p:cNvPr>
          <p:cNvSpPr>
            <a:spLocks noGrp="1"/>
          </p:cNvSpPr>
          <p:nvPr>
            <p:ph type="body" sz="quarter" idx="25" hasCustomPrompt="1"/>
          </p:nvPr>
        </p:nvSpPr>
        <p:spPr>
          <a:xfrm>
            <a:off x="3460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 xmlns:a16="http://schemas.microsoft.com/office/drawing/2014/main" id="{BB822B2F-D267-0644-A31E-F599127E7515}"/>
              </a:ext>
            </a:extLst>
          </p:cNvPr>
          <p:cNvSpPr>
            <a:spLocks noGrp="1"/>
          </p:cNvSpPr>
          <p:nvPr>
            <p:ph type="pic" sz="quarter" idx="28"/>
          </p:nvPr>
        </p:nvSpPr>
        <p:spPr>
          <a:xfrm>
            <a:off x="2086869" y="3022963"/>
            <a:ext cx="1070601" cy="1070600"/>
          </a:xfrm>
        </p:spPr>
        <p:txBody>
          <a:bodyPr/>
          <a:lstStyle/>
          <a:p>
            <a:endParaRPr lang="es-ES"/>
          </a:p>
        </p:txBody>
      </p:sp>
      <p:sp>
        <p:nvSpPr>
          <p:cNvPr id="45" name="Marcador de texto 9">
            <a:extLst>
              <a:ext uri="{FF2B5EF4-FFF2-40B4-BE49-F238E27FC236}">
                <a16:creationId xmlns="" xmlns:a16="http://schemas.microsoft.com/office/drawing/2014/main" id="{3981377F-E9C3-9943-9228-74050DBBAB0E}"/>
              </a:ext>
            </a:extLst>
          </p:cNvPr>
          <p:cNvSpPr>
            <a:spLocks noGrp="1"/>
          </p:cNvSpPr>
          <p:nvPr>
            <p:ph type="body" sz="quarter" idx="29" hasCustomPrompt="1"/>
          </p:nvPr>
        </p:nvSpPr>
        <p:spPr>
          <a:xfrm>
            <a:off x="208472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6" name="Marcador de posición de imagen 3">
            <a:extLst>
              <a:ext uri="{FF2B5EF4-FFF2-40B4-BE49-F238E27FC236}">
                <a16:creationId xmlns="" xmlns:a16="http://schemas.microsoft.com/office/drawing/2014/main" id="{9C317F13-FDF8-F246-93A2-CD1CFCEFFD3E}"/>
              </a:ext>
            </a:extLst>
          </p:cNvPr>
          <p:cNvSpPr>
            <a:spLocks noGrp="1"/>
          </p:cNvSpPr>
          <p:nvPr>
            <p:ph type="pic" sz="quarter" idx="32"/>
          </p:nvPr>
        </p:nvSpPr>
        <p:spPr>
          <a:xfrm>
            <a:off x="3827663" y="3022963"/>
            <a:ext cx="1070601" cy="1070600"/>
          </a:xfrm>
        </p:spPr>
        <p:txBody>
          <a:bodyPr/>
          <a:lstStyle/>
          <a:p>
            <a:endParaRPr lang="es-ES"/>
          </a:p>
        </p:txBody>
      </p:sp>
      <p:sp>
        <p:nvSpPr>
          <p:cNvPr id="47" name="Marcador de texto 9">
            <a:extLst>
              <a:ext uri="{FF2B5EF4-FFF2-40B4-BE49-F238E27FC236}">
                <a16:creationId xmlns="" xmlns:a16="http://schemas.microsoft.com/office/drawing/2014/main" id="{1F7E3685-7430-E441-9494-2B32880013E5}"/>
              </a:ext>
            </a:extLst>
          </p:cNvPr>
          <p:cNvSpPr>
            <a:spLocks noGrp="1"/>
          </p:cNvSpPr>
          <p:nvPr>
            <p:ph type="body" sz="quarter" idx="33" hasCustomPrompt="1"/>
          </p:nvPr>
        </p:nvSpPr>
        <p:spPr>
          <a:xfrm>
            <a:off x="38332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 xmlns:a16="http://schemas.microsoft.com/office/drawing/2014/main" id="{1BE1DA88-8928-9446-9574-362697FBC716}"/>
              </a:ext>
            </a:extLst>
          </p:cNvPr>
          <p:cNvSpPr>
            <a:spLocks noGrp="1"/>
          </p:cNvSpPr>
          <p:nvPr>
            <p:ph type="pic" sz="quarter" idx="36"/>
          </p:nvPr>
        </p:nvSpPr>
        <p:spPr>
          <a:xfrm>
            <a:off x="5568457" y="3022963"/>
            <a:ext cx="1070601" cy="1070600"/>
          </a:xfrm>
        </p:spPr>
        <p:txBody>
          <a:bodyPr/>
          <a:lstStyle/>
          <a:p>
            <a:endParaRPr lang="es-ES"/>
          </a:p>
        </p:txBody>
      </p:sp>
      <p:sp>
        <p:nvSpPr>
          <p:cNvPr id="49" name="Marcador de texto 9">
            <a:extLst>
              <a:ext uri="{FF2B5EF4-FFF2-40B4-BE49-F238E27FC236}">
                <a16:creationId xmlns="" xmlns:a16="http://schemas.microsoft.com/office/drawing/2014/main" id="{3D0B64DD-B14C-2642-AEE9-C17F114B570D}"/>
              </a:ext>
            </a:extLst>
          </p:cNvPr>
          <p:cNvSpPr>
            <a:spLocks noGrp="1"/>
          </p:cNvSpPr>
          <p:nvPr>
            <p:ph type="body" sz="quarter" idx="37" hasCustomPrompt="1"/>
          </p:nvPr>
        </p:nvSpPr>
        <p:spPr>
          <a:xfrm>
            <a:off x="556069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 xmlns:a16="http://schemas.microsoft.com/office/drawing/2014/main" id="{5353CC2A-58BC-FD49-9306-EFDAB2A58EB2}"/>
              </a:ext>
            </a:extLst>
          </p:cNvPr>
          <p:cNvSpPr>
            <a:spLocks noGrp="1"/>
          </p:cNvSpPr>
          <p:nvPr>
            <p:ph type="pic" sz="quarter" idx="38"/>
          </p:nvPr>
        </p:nvSpPr>
        <p:spPr>
          <a:xfrm>
            <a:off x="7309251" y="3022963"/>
            <a:ext cx="1070601" cy="1070600"/>
          </a:xfrm>
        </p:spPr>
        <p:txBody>
          <a:bodyPr/>
          <a:lstStyle/>
          <a:p>
            <a:endParaRPr lang="es-ES"/>
          </a:p>
        </p:txBody>
      </p:sp>
      <p:sp>
        <p:nvSpPr>
          <p:cNvPr id="51" name="Marcador de texto 9">
            <a:extLst>
              <a:ext uri="{FF2B5EF4-FFF2-40B4-BE49-F238E27FC236}">
                <a16:creationId xmlns="" xmlns:a16="http://schemas.microsoft.com/office/drawing/2014/main" id="{338215D0-BE47-784C-8F4E-5FDC31EF24B4}"/>
              </a:ext>
            </a:extLst>
          </p:cNvPr>
          <p:cNvSpPr>
            <a:spLocks noGrp="1"/>
          </p:cNvSpPr>
          <p:nvPr>
            <p:ph type="body" sz="quarter" idx="39" hasCustomPrompt="1"/>
          </p:nvPr>
        </p:nvSpPr>
        <p:spPr>
          <a:xfrm>
            <a:off x="730924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B5E93A57-BC12-0144-8A70-233BD968DF7A}"/>
              </a:ext>
            </a:extLst>
          </p:cNvPr>
          <p:cNvSpPr>
            <a:spLocks noGrp="1"/>
          </p:cNvSpPr>
          <p:nvPr>
            <p:ph type="pic" sz="quarter" idx="40"/>
          </p:nvPr>
        </p:nvSpPr>
        <p:spPr>
          <a:xfrm>
            <a:off x="9050045" y="3022963"/>
            <a:ext cx="1070601" cy="1070600"/>
          </a:xfrm>
        </p:spPr>
        <p:txBody>
          <a:bodyPr/>
          <a:lstStyle/>
          <a:p>
            <a:endParaRPr lang="es-ES"/>
          </a:p>
        </p:txBody>
      </p:sp>
      <p:sp>
        <p:nvSpPr>
          <p:cNvPr id="53" name="Marcador de texto 9">
            <a:extLst>
              <a:ext uri="{FF2B5EF4-FFF2-40B4-BE49-F238E27FC236}">
                <a16:creationId xmlns="" xmlns:a16="http://schemas.microsoft.com/office/drawing/2014/main" id="{DB4E3C6C-89F3-4A47-9E99-9A43FC047C60}"/>
              </a:ext>
            </a:extLst>
          </p:cNvPr>
          <p:cNvSpPr>
            <a:spLocks noGrp="1"/>
          </p:cNvSpPr>
          <p:nvPr>
            <p:ph type="body" sz="quarter" idx="41" hasCustomPrompt="1"/>
          </p:nvPr>
        </p:nvSpPr>
        <p:spPr>
          <a:xfrm>
            <a:off x="905004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 xmlns:a16="http://schemas.microsoft.com/office/drawing/2014/main"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 xmlns:a16="http://schemas.microsoft.com/office/drawing/2014/main"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 xmlns:a16="http://schemas.microsoft.com/office/drawing/2014/main" id="{784B31C8-09C7-DA4A-8060-FA102C824E36}"/>
              </a:ext>
            </a:extLst>
          </p:cNvPr>
          <p:cNvSpPr>
            <a:spLocks noGrp="1"/>
          </p:cNvSpPr>
          <p:nvPr>
            <p:ph type="pic" sz="quarter" idx="44"/>
          </p:nvPr>
        </p:nvSpPr>
        <p:spPr>
          <a:xfrm>
            <a:off x="346075" y="4974947"/>
            <a:ext cx="1070601" cy="1070600"/>
          </a:xfrm>
        </p:spPr>
        <p:txBody>
          <a:bodyPr/>
          <a:lstStyle/>
          <a:p>
            <a:endParaRPr lang="es-ES"/>
          </a:p>
        </p:txBody>
      </p:sp>
      <p:sp>
        <p:nvSpPr>
          <p:cNvPr id="57" name="Marcador de texto 9">
            <a:extLst>
              <a:ext uri="{FF2B5EF4-FFF2-40B4-BE49-F238E27FC236}">
                <a16:creationId xmlns="" xmlns:a16="http://schemas.microsoft.com/office/drawing/2014/main" id="{FD1F348D-486E-9448-BD0B-9A04831F980E}"/>
              </a:ext>
            </a:extLst>
          </p:cNvPr>
          <p:cNvSpPr>
            <a:spLocks noGrp="1"/>
          </p:cNvSpPr>
          <p:nvPr>
            <p:ph type="body" sz="quarter" idx="45" hasCustomPrompt="1"/>
          </p:nvPr>
        </p:nvSpPr>
        <p:spPr>
          <a:xfrm>
            <a:off x="3460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 xmlns:a16="http://schemas.microsoft.com/office/drawing/2014/main" id="{92B47CFB-A1B6-CA43-8D35-9FA48A47EED4}"/>
              </a:ext>
            </a:extLst>
          </p:cNvPr>
          <p:cNvSpPr>
            <a:spLocks noGrp="1"/>
          </p:cNvSpPr>
          <p:nvPr>
            <p:ph type="pic" sz="quarter" idx="46"/>
          </p:nvPr>
        </p:nvSpPr>
        <p:spPr>
          <a:xfrm>
            <a:off x="2086869" y="4974947"/>
            <a:ext cx="1070601" cy="1070600"/>
          </a:xfrm>
        </p:spPr>
        <p:txBody>
          <a:bodyPr/>
          <a:lstStyle/>
          <a:p>
            <a:endParaRPr lang="es-ES"/>
          </a:p>
        </p:txBody>
      </p:sp>
      <p:sp>
        <p:nvSpPr>
          <p:cNvPr id="59" name="Marcador de texto 9">
            <a:extLst>
              <a:ext uri="{FF2B5EF4-FFF2-40B4-BE49-F238E27FC236}">
                <a16:creationId xmlns="" xmlns:a16="http://schemas.microsoft.com/office/drawing/2014/main" id="{89268DB2-0592-1446-BBDE-EEFB38D83085}"/>
              </a:ext>
            </a:extLst>
          </p:cNvPr>
          <p:cNvSpPr>
            <a:spLocks noGrp="1"/>
          </p:cNvSpPr>
          <p:nvPr>
            <p:ph type="body" sz="quarter" idx="47" hasCustomPrompt="1"/>
          </p:nvPr>
        </p:nvSpPr>
        <p:spPr>
          <a:xfrm>
            <a:off x="208472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 xmlns:a16="http://schemas.microsoft.com/office/drawing/2014/main" id="{C5BB2BD1-39DF-B24F-A60D-72DDBEDACEEB}"/>
              </a:ext>
            </a:extLst>
          </p:cNvPr>
          <p:cNvSpPr>
            <a:spLocks noGrp="1"/>
          </p:cNvSpPr>
          <p:nvPr>
            <p:ph type="pic" sz="quarter" idx="48"/>
          </p:nvPr>
        </p:nvSpPr>
        <p:spPr>
          <a:xfrm>
            <a:off x="3827663" y="4974947"/>
            <a:ext cx="1070601" cy="1070600"/>
          </a:xfrm>
        </p:spPr>
        <p:txBody>
          <a:bodyPr/>
          <a:lstStyle/>
          <a:p>
            <a:endParaRPr lang="es-ES"/>
          </a:p>
        </p:txBody>
      </p:sp>
      <p:sp>
        <p:nvSpPr>
          <p:cNvPr id="61" name="Marcador de texto 9">
            <a:extLst>
              <a:ext uri="{FF2B5EF4-FFF2-40B4-BE49-F238E27FC236}">
                <a16:creationId xmlns="" xmlns:a16="http://schemas.microsoft.com/office/drawing/2014/main" id="{DEFA8A1D-9A48-674D-8989-5C806F5E6C8C}"/>
              </a:ext>
            </a:extLst>
          </p:cNvPr>
          <p:cNvSpPr>
            <a:spLocks noGrp="1"/>
          </p:cNvSpPr>
          <p:nvPr>
            <p:ph type="body" sz="quarter" idx="49" hasCustomPrompt="1"/>
          </p:nvPr>
        </p:nvSpPr>
        <p:spPr>
          <a:xfrm>
            <a:off x="38332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 xmlns:a16="http://schemas.microsoft.com/office/drawing/2014/main" id="{B462469D-E9D6-CC43-BB3B-9567200FFB61}"/>
              </a:ext>
            </a:extLst>
          </p:cNvPr>
          <p:cNvSpPr>
            <a:spLocks noGrp="1"/>
          </p:cNvSpPr>
          <p:nvPr>
            <p:ph type="pic" sz="quarter" idx="50"/>
          </p:nvPr>
        </p:nvSpPr>
        <p:spPr>
          <a:xfrm>
            <a:off x="5568457" y="4974947"/>
            <a:ext cx="1070601" cy="1070600"/>
          </a:xfrm>
        </p:spPr>
        <p:txBody>
          <a:bodyPr/>
          <a:lstStyle/>
          <a:p>
            <a:endParaRPr lang="es-ES"/>
          </a:p>
        </p:txBody>
      </p:sp>
      <p:sp>
        <p:nvSpPr>
          <p:cNvPr id="63" name="Marcador de texto 9">
            <a:extLst>
              <a:ext uri="{FF2B5EF4-FFF2-40B4-BE49-F238E27FC236}">
                <a16:creationId xmlns="" xmlns:a16="http://schemas.microsoft.com/office/drawing/2014/main" id="{3200B203-7E76-3B40-BD9A-6FFB785E9AC1}"/>
              </a:ext>
            </a:extLst>
          </p:cNvPr>
          <p:cNvSpPr>
            <a:spLocks noGrp="1"/>
          </p:cNvSpPr>
          <p:nvPr>
            <p:ph type="body" sz="quarter" idx="51" hasCustomPrompt="1"/>
          </p:nvPr>
        </p:nvSpPr>
        <p:spPr>
          <a:xfrm>
            <a:off x="556069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 xmlns:a16="http://schemas.microsoft.com/office/drawing/2014/main" id="{46AB9E2B-3612-D84A-87D9-88D7003256BE}"/>
              </a:ext>
            </a:extLst>
          </p:cNvPr>
          <p:cNvSpPr>
            <a:spLocks noGrp="1"/>
          </p:cNvSpPr>
          <p:nvPr>
            <p:ph type="pic" sz="quarter" idx="52"/>
          </p:nvPr>
        </p:nvSpPr>
        <p:spPr>
          <a:xfrm>
            <a:off x="7309251" y="4974947"/>
            <a:ext cx="1070601" cy="1070600"/>
          </a:xfrm>
        </p:spPr>
        <p:txBody>
          <a:bodyPr/>
          <a:lstStyle/>
          <a:p>
            <a:endParaRPr lang="es-ES"/>
          </a:p>
        </p:txBody>
      </p:sp>
      <p:sp>
        <p:nvSpPr>
          <p:cNvPr id="65" name="Marcador de texto 9">
            <a:extLst>
              <a:ext uri="{FF2B5EF4-FFF2-40B4-BE49-F238E27FC236}">
                <a16:creationId xmlns="" xmlns:a16="http://schemas.microsoft.com/office/drawing/2014/main" id="{ADDEEEC3-B8DF-3549-897F-3B82CB5D99C1}"/>
              </a:ext>
            </a:extLst>
          </p:cNvPr>
          <p:cNvSpPr>
            <a:spLocks noGrp="1"/>
          </p:cNvSpPr>
          <p:nvPr>
            <p:ph type="body" sz="quarter" idx="53" hasCustomPrompt="1"/>
          </p:nvPr>
        </p:nvSpPr>
        <p:spPr>
          <a:xfrm>
            <a:off x="730924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 xmlns:a16="http://schemas.microsoft.com/office/drawing/2014/main" id="{A536668A-7D00-7945-8E15-59700838A6D1}"/>
              </a:ext>
            </a:extLst>
          </p:cNvPr>
          <p:cNvSpPr>
            <a:spLocks noGrp="1"/>
          </p:cNvSpPr>
          <p:nvPr>
            <p:ph type="pic" sz="quarter" idx="54"/>
          </p:nvPr>
        </p:nvSpPr>
        <p:spPr>
          <a:xfrm>
            <a:off x="9050045" y="4974947"/>
            <a:ext cx="1070601" cy="1070600"/>
          </a:xfrm>
        </p:spPr>
        <p:txBody>
          <a:bodyPr/>
          <a:lstStyle/>
          <a:p>
            <a:endParaRPr lang="es-ES"/>
          </a:p>
        </p:txBody>
      </p:sp>
      <p:sp>
        <p:nvSpPr>
          <p:cNvPr id="67" name="Marcador de texto 9">
            <a:extLst>
              <a:ext uri="{FF2B5EF4-FFF2-40B4-BE49-F238E27FC236}">
                <a16:creationId xmlns="" xmlns:a16="http://schemas.microsoft.com/office/drawing/2014/main" id="{A61323AD-163A-8D41-9A8B-D7C843A3FAD2}"/>
              </a:ext>
            </a:extLst>
          </p:cNvPr>
          <p:cNvSpPr>
            <a:spLocks noGrp="1"/>
          </p:cNvSpPr>
          <p:nvPr>
            <p:ph type="body" sz="quarter" idx="55" hasCustomPrompt="1"/>
          </p:nvPr>
        </p:nvSpPr>
        <p:spPr>
          <a:xfrm>
            <a:off x="905004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 xmlns:a16="http://schemas.microsoft.com/office/drawing/2014/main"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 xmlns:a16="http://schemas.microsoft.com/office/drawing/2014/main"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384423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NU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 xmlns:a16="http://schemas.microsoft.com/office/drawing/2014/main" id="{BBADAA27-842F-7B44-8C2C-8FEE6B765A22}"/>
              </a:ext>
            </a:extLst>
          </p:cNvPr>
          <p:cNvSpPr>
            <a:spLocks noGrp="1"/>
          </p:cNvSpPr>
          <p:nvPr>
            <p:ph type="pic" sz="quarter" idx="34"/>
          </p:nvPr>
        </p:nvSpPr>
        <p:spPr>
          <a:xfrm>
            <a:off x="346075" y="3233701"/>
            <a:ext cx="693581" cy="693580"/>
          </a:xfrm>
        </p:spPr>
        <p:txBody>
          <a:bodyPr/>
          <a:lstStyle/>
          <a:p>
            <a:endParaRPr lang="es-ES"/>
          </a:p>
        </p:txBody>
      </p:sp>
      <p:sp>
        <p:nvSpPr>
          <p:cNvPr id="43" name="Marcador de texto 9">
            <a:extLst>
              <a:ext uri="{FF2B5EF4-FFF2-40B4-BE49-F238E27FC236}">
                <a16:creationId xmlns="" xmlns:a16="http://schemas.microsoft.com/office/drawing/2014/main" id="{4EDC8C1C-749F-CD49-846C-2A795A204DD6}"/>
              </a:ext>
            </a:extLst>
          </p:cNvPr>
          <p:cNvSpPr>
            <a:spLocks noGrp="1"/>
          </p:cNvSpPr>
          <p:nvPr>
            <p:ph type="body" sz="quarter" idx="35" hasCustomPrompt="1"/>
          </p:nvPr>
        </p:nvSpPr>
        <p:spPr>
          <a:xfrm>
            <a:off x="1236847" y="33647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 xmlns:a16="http://schemas.microsoft.com/office/drawing/2014/main" id="{2E553E2C-6A15-9543-B77D-6988E31C17F3}"/>
              </a:ext>
            </a:extLst>
          </p:cNvPr>
          <p:cNvSpPr>
            <a:spLocks noGrp="1"/>
          </p:cNvSpPr>
          <p:nvPr>
            <p:ph type="pic" sz="quarter" idx="36"/>
          </p:nvPr>
        </p:nvSpPr>
        <p:spPr>
          <a:xfrm>
            <a:off x="346075" y="4079663"/>
            <a:ext cx="693581" cy="693580"/>
          </a:xfrm>
        </p:spPr>
        <p:txBody>
          <a:bodyPr/>
          <a:lstStyle/>
          <a:p>
            <a:endParaRPr lang="es-ES"/>
          </a:p>
        </p:txBody>
      </p:sp>
      <p:sp>
        <p:nvSpPr>
          <p:cNvPr id="45" name="Marcador de posición de imagen 3">
            <a:extLst>
              <a:ext uri="{FF2B5EF4-FFF2-40B4-BE49-F238E27FC236}">
                <a16:creationId xmlns="" xmlns:a16="http://schemas.microsoft.com/office/drawing/2014/main" id="{38BC09AF-F130-7446-B8C6-4B9462D0B3BE}"/>
              </a:ext>
            </a:extLst>
          </p:cNvPr>
          <p:cNvSpPr>
            <a:spLocks noGrp="1"/>
          </p:cNvSpPr>
          <p:nvPr>
            <p:ph type="pic" sz="quarter" idx="37"/>
          </p:nvPr>
        </p:nvSpPr>
        <p:spPr>
          <a:xfrm>
            <a:off x="346075" y="4925625"/>
            <a:ext cx="693581" cy="693580"/>
          </a:xfrm>
        </p:spPr>
        <p:txBody>
          <a:bodyPr/>
          <a:lstStyle/>
          <a:p>
            <a:endParaRPr lang="es-ES"/>
          </a:p>
        </p:txBody>
      </p:sp>
      <p:sp>
        <p:nvSpPr>
          <p:cNvPr id="46" name="Marcador de posición de imagen 3">
            <a:extLst>
              <a:ext uri="{FF2B5EF4-FFF2-40B4-BE49-F238E27FC236}">
                <a16:creationId xmlns="" xmlns:a16="http://schemas.microsoft.com/office/drawing/2014/main" id="{65675275-4A69-CB48-9D31-2415C0BF666C}"/>
              </a:ext>
            </a:extLst>
          </p:cNvPr>
          <p:cNvSpPr>
            <a:spLocks noGrp="1"/>
          </p:cNvSpPr>
          <p:nvPr>
            <p:ph type="pic" sz="quarter" idx="38"/>
          </p:nvPr>
        </p:nvSpPr>
        <p:spPr>
          <a:xfrm>
            <a:off x="346075" y="5771587"/>
            <a:ext cx="693581" cy="693580"/>
          </a:xfrm>
        </p:spPr>
        <p:txBody>
          <a:bodyPr/>
          <a:lstStyle/>
          <a:p>
            <a:endParaRPr lang="es-ES"/>
          </a:p>
        </p:txBody>
      </p:sp>
      <p:sp>
        <p:nvSpPr>
          <p:cNvPr id="47" name="Marcador de texto 9">
            <a:extLst>
              <a:ext uri="{FF2B5EF4-FFF2-40B4-BE49-F238E27FC236}">
                <a16:creationId xmlns="" xmlns:a16="http://schemas.microsoft.com/office/drawing/2014/main" id="{8D6BFED9-E2AA-3F40-A850-ACF38DE82EB5}"/>
              </a:ext>
            </a:extLst>
          </p:cNvPr>
          <p:cNvSpPr>
            <a:spLocks noGrp="1"/>
          </p:cNvSpPr>
          <p:nvPr>
            <p:ph type="body" sz="quarter" idx="39" hasCustomPrompt="1"/>
          </p:nvPr>
        </p:nvSpPr>
        <p:spPr>
          <a:xfrm>
            <a:off x="1236847" y="4189039"/>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48" name="Marcador de texto 9">
            <a:extLst>
              <a:ext uri="{FF2B5EF4-FFF2-40B4-BE49-F238E27FC236}">
                <a16:creationId xmlns="" xmlns:a16="http://schemas.microsoft.com/office/drawing/2014/main" id="{DC7D125F-E2C1-A148-94DF-56205BB30176}"/>
              </a:ext>
            </a:extLst>
          </p:cNvPr>
          <p:cNvSpPr>
            <a:spLocks noGrp="1"/>
          </p:cNvSpPr>
          <p:nvPr>
            <p:ph type="body" sz="quarter" idx="40" hasCustomPrompt="1"/>
          </p:nvPr>
        </p:nvSpPr>
        <p:spPr>
          <a:xfrm>
            <a:off x="1236847" y="50390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49" name="Marcador de texto 9">
            <a:extLst>
              <a:ext uri="{FF2B5EF4-FFF2-40B4-BE49-F238E27FC236}">
                <a16:creationId xmlns="" xmlns:a16="http://schemas.microsoft.com/office/drawing/2014/main" id="{029366B2-6200-3B41-9FB5-B081961812FD}"/>
              </a:ext>
            </a:extLst>
          </p:cNvPr>
          <p:cNvSpPr>
            <a:spLocks noGrp="1"/>
          </p:cNvSpPr>
          <p:nvPr>
            <p:ph type="body" sz="quarter" idx="41" hasCustomPrompt="1"/>
          </p:nvPr>
        </p:nvSpPr>
        <p:spPr>
          <a:xfrm>
            <a:off x="1236847" y="58632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50" name="Marcador de posición de imagen 3">
            <a:extLst>
              <a:ext uri="{FF2B5EF4-FFF2-40B4-BE49-F238E27FC236}">
                <a16:creationId xmlns="" xmlns:a16="http://schemas.microsoft.com/office/drawing/2014/main" id="{5FB86DA7-603E-3943-B71C-C5946DB3672C}"/>
              </a:ext>
            </a:extLst>
          </p:cNvPr>
          <p:cNvSpPr>
            <a:spLocks noGrp="1"/>
          </p:cNvSpPr>
          <p:nvPr>
            <p:ph type="pic" sz="quarter" idx="42"/>
          </p:nvPr>
        </p:nvSpPr>
        <p:spPr>
          <a:xfrm>
            <a:off x="3665141" y="3165862"/>
            <a:ext cx="2314886" cy="2314885"/>
          </a:xfrm>
        </p:spPr>
        <p:txBody>
          <a:bodyPr/>
          <a:lstStyle/>
          <a:p>
            <a:endParaRPr lang="es-ES"/>
          </a:p>
        </p:txBody>
      </p:sp>
      <p:sp>
        <p:nvSpPr>
          <p:cNvPr id="51" name="Marcador de texto 9">
            <a:extLst>
              <a:ext uri="{FF2B5EF4-FFF2-40B4-BE49-F238E27FC236}">
                <a16:creationId xmlns="" xmlns:a16="http://schemas.microsoft.com/office/drawing/2014/main" id="{BE38FF62-928A-9940-B0B6-5047290CA7DD}"/>
              </a:ext>
            </a:extLst>
          </p:cNvPr>
          <p:cNvSpPr>
            <a:spLocks noGrp="1"/>
          </p:cNvSpPr>
          <p:nvPr>
            <p:ph type="body" sz="quarter" idx="43" hasCustomPrompt="1"/>
          </p:nvPr>
        </p:nvSpPr>
        <p:spPr>
          <a:xfrm>
            <a:off x="366514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AB7EE7DB-2290-A64F-BB28-962A0147B4E0}"/>
              </a:ext>
            </a:extLst>
          </p:cNvPr>
          <p:cNvSpPr>
            <a:spLocks noGrp="1"/>
          </p:cNvSpPr>
          <p:nvPr>
            <p:ph type="pic" sz="quarter" idx="44"/>
          </p:nvPr>
        </p:nvSpPr>
        <p:spPr>
          <a:xfrm>
            <a:off x="6619581" y="3165862"/>
            <a:ext cx="2314886" cy="2314885"/>
          </a:xfrm>
        </p:spPr>
        <p:txBody>
          <a:bodyPr/>
          <a:lstStyle/>
          <a:p>
            <a:endParaRPr lang="es-ES"/>
          </a:p>
        </p:txBody>
      </p:sp>
      <p:sp>
        <p:nvSpPr>
          <p:cNvPr id="53" name="Marcador de texto 9">
            <a:extLst>
              <a:ext uri="{FF2B5EF4-FFF2-40B4-BE49-F238E27FC236}">
                <a16:creationId xmlns="" xmlns:a16="http://schemas.microsoft.com/office/drawing/2014/main" id="{5F06DDF7-C26B-134F-880A-F6EBB4F9902F}"/>
              </a:ext>
            </a:extLst>
          </p:cNvPr>
          <p:cNvSpPr>
            <a:spLocks noGrp="1"/>
          </p:cNvSpPr>
          <p:nvPr>
            <p:ph type="body" sz="quarter" idx="45" hasCustomPrompt="1"/>
          </p:nvPr>
        </p:nvSpPr>
        <p:spPr>
          <a:xfrm>
            <a:off x="661958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54" name="Marcador de posición de imagen 3">
            <a:extLst>
              <a:ext uri="{FF2B5EF4-FFF2-40B4-BE49-F238E27FC236}">
                <a16:creationId xmlns="" xmlns:a16="http://schemas.microsoft.com/office/drawing/2014/main" id="{05EB2759-F215-1C4B-A867-881419C0ED3B}"/>
              </a:ext>
            </a:extLst>
          </p:cNvPr>
          <p:cNvSpPr>
            <a:spLocks noGrp="1"/>
          </p:cNvSpPr>
          <p:nvPr>
            <p:ph type="pic" sz="quarter" idx="46"/>
          </p:nvPr>
        </p:nvSpPr>
        <p:spPr>
          <a:xfrm>
            <a:off x="9574021" y="3165862"/>
            <a:ext cx="2314886" cy="2314885"/>
          </a:xfrm>
        </p:spPr>
        <p:txBody>
          <a:bodyPr/>
          <a:lstStyle/>
          <a:p>
            <a:endParaRPr lang="es-ES"/>
          </a:p>
        </p:txBody>
      </p:sp>
      <p:sp>
        <p:nvSpPr>
          <p:cNvPr id="55" name="Marcador de texto 9">
            <a:extLst>
              <a:ext uri="{FF2B5EF4-FFF2-40B4-BE49-F238E27FC236}">
                <a16:creationId xmlns="" xmlns:a16="http://schemas.microsoft.com/office/drawing/2014/main" id="{802E767C-B855-8742-ACF7-3C5C806FD7AF}"/>
              </a:ext>
            </a:extLst>
          </p:cNvPr>
          <p:cNvSpPr>
            <a:spLocks noGrp="1"/>
          </p:cNvSpPr>
          <p:nvPr>
            <p:ph type="body" sz="quarter" idx="47" hasCustomPrompt="1"/>
          </p:nvPr>
        </p:nvSpPr>
        <p:spPr>
          <a:xfrm>
            <a:off x="9581755" y="5689154"/>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Tree>
    <p:extLst>
      <p:ext uri="{BB962C8B-B14F-4D97-AF65-F5344CB8AC3E}">
        <p14:creationId xmlns:p14="http://schemas.microsoft.com/office/powerpoint/2010/main" val="3899218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NU ICONOS 4">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8" name="Marcador de posición de imagen 3">
            <a:extLst>
              <a:ext uri="{FF2B5EF4-FFF2-40B4-BE49-F238E27FC236}">
                <a16:creationId xmlns="" xmlns:a16="http://schemas.microsoft.com/office/drawing/2014/main" id="{1BE1DA88-8928-9446-9574-362697FBC716}"/>
              </a:ext>
            </a:extLst>
          </p:cNvPr>
          <p:cNvSpPr>
            <a:spLocks noGrp="1"/>
          </p:cNvSpPr>
          <p:nvPr>
            <p:ph type="pic" sz="quarter" idx="36"/>
          </p:nvPr>
        </p:nvSpPr>
        <p:spPr>
          <a:xfrm>
            <a:off x="5883777" y="3022963"/>
            <a:ext cx="1070601" cy="1070600"/>
          </a:xfrm>
        </p:spPr>
        <p:txBody>
          <a:bodyPr/>
          <a:lstStyle/>
          <a:p>
            <a:endParaRPr lang="es-ES"/>
          </a:p>
        </p:txBody>
      </p:sp>
      <p:sp>
        <p:nvSpPr>
          <p:cNvPr id="49" name="Marcador de texto 9">
            <a:extLst>
              <a:ext uri="{FF2B5EF4-FFF2-40B4-BE49-F238E27FC236}">
                <a16:creationId xmlns="" xmlns:a16="http://schemas.microsoft.com/office/drawing/2014/main" id="{3D0B64DD-B14C-2642-AEE9-C17F114B570D}"/>
              </a:ext>
            </a:extLst>
          </p:cNvPr>
          <p:cNvSpPr>
            <a:spLocks noGrp="1"/>
          </p:cNvSpPr>
          <p:nvPr>
            <p:ph type="body" sz="quarter" idx="37" hasCustomPrompt="1"/>
          </p:nvPr>
        </p:nvSpPr>
        <p:spPr>
          <a:xfrm>
            <a:off x="587601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 xmlns:a16="http://schemas.microsoft.com/office/drawing/2014/main" id="{5353CC2A-58BC-FD49-9306-EFDAB2A58EB2}"/>
              </a:ext>
            </a:extLst>
          </p:cNvPr>
          <p:cNvSpPr>
            <a:spLocks noGrp="1"/>
          </p:cNvSpPr>
          <p:nvPr>
            <p:ph type="pic" sz="quarter" idx="38"/>
          </p:nvPr>
        </p:nvSpPr>
        <p:spPr>
          <a:xfrm>
            <a:off x="7529975" y="3022963"/>
            <a:ext cx="1070601" cy="1070600"/>
          </a:xfrm>
        </p:spPr>
        <p:txBody>
          <a:bodyPr/>
          <a:lstStyle/>
          <a:p>
            <a:endParaRPr lang="es-ES"/>
          </a:p>
        </p:txBody>
      </p:sp>
      <p:sp>
        <p:nvSpPr>
          <p:cNvPr id="51" name="Marcador de texto 9">
            <a:extLst>
              <a:ext uri="{FF2B5EF4-FFF2-40B4-BE49-F238E27FC236}">
                <a16:creationId xmlns="" xmlns:a16="http://schemas.microsoft.com/office/drawing/2014/main" id="{338215D0-BE47-784C-8F4E-5FDC31EF24B4}"/>
              </a:ext>
            </a:extLst>
          </p:cNvPr>
          <p:cNvSpPr>
            <a:spLocks noGrp="1"/>
          </p:cNvSpPr>
          <p:nvPr>
            <p:ph type="body" sz="quarter" idx="39" hasCustomPrompt="1"/>
          </p:nvPr>
        </p:nvSpPr>
        <p:spPr>
          <a:xfrm>
            <a:off x="7529973"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B5E93A57-BC12-0144-8A70-233BD968DF7A}"/>
              </a:ext>
            </a:extLst>
          </p:cNvPr>
          <p:cNvSpPr>
            <a:spLocks noGrp="1"/>
          </p:cNvSpPr>
          <p:nvPr>
            <p:ph type="pic" sz="quarter" idx="40"/>
          </p:nvPr>
        </p:nvSpPr>
        <p:spPr>
          <a:xfrm>
            <a:off x="9160407" y="3022963"/>
            <a:ext cx="1070601" cy="1070600"/>
          </a:xfrm>
        </p:spPr>
        <p:txBody>
          <a:bodyPr/>
          <a:lstStyle/>
          <a:p>
            <a:endParaRPr lang="es-ES" dirty="0"/>
          </a:p>
        </p:txBody>
      </p:sp>
      <p:sp>
        <p:nvSpPr>
          <p:cNvPr id="53" name="Marcador de texto 9">
            <a:extLst>
              <a:ext uri="{FF2B5EF4-FFF2-40B4-BE49-F238E27FC236}">
                <a16:creationId xmlns="" xmlns:a16="http://schemas.microsoft.com/office/drawing/2014/main" id="{DB4E3C6C-89F3-4A47-9E99-9A43FC047C60}"/>
              </a:ext>
            </a:extLst>
          </p:cNvPr>
          <p:cNvSpPr>
            <a:spLocks noGrp="1"/>
          </p:cNvSpPr>
          <p:nvPr>
            <p:ph type="body" sz="quarter" idx="41" hasCustomPrompt="1"/>
          </p:nvPr>
        </p:nvSpPr>
        <p:spPr>
          <a:xfrm>
            <a:off x="9160407"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 xmlns:a16="http://schemas.microsoft.com/office/drawing/2014/main"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 xmlns:a16="http://schemas.microsoft.com/office/drawing/2014/main"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 xmlns:a16="http://schemas.microsoft.com/office/drawing/2014/main" id="{B462469D-E9D6-CC43-BB3B-9567200FFB61}"/>
              </a:ext>
            </a:extLst>
          </p:cNvPr>
          <p:cNvSpPr>
            <a:spLocks noGrp="1"/>
          </p:cNvSpPr>
          <p:nvPr>
            <p:ph type="pic" sz="quarter" idx="50"/>
          </p:nvPr>
        </p:nvSpPr>
        <p:spPr>
          <a:xfrm>
            <a:off x="5883777" y="4974947"/>
            <a:ext cx="1070601" cy="1070600"/>
          </a:xfrm>
        </p:spPr>
        <p:txBody>
          <a:bodyPr/>
          <a:lstStyle/>
          <a:p>
            <a:endParaRPr lang="es-ES"/>
          </a:p>
        </p:txBody>
      </p:sp>
      <p:sp>
        <p:nvSpPr>
          <p:cNvPr id="63" name="Marcador de texto 9">
            <a:extLst>
              <a:ext uri="{FF2B5EF4-FFF2-40B4-BE49-F238E27FC236}">
                <a16:creationId xmlns="" xmlns:a16="http://schemas.microsoft.com/office/drawing/2014/main" id="{3200B203-7E76-3B40-BD9A-6FFB785E9AC1}"/>
              </a:ext>
            </a:extLst>
          </p:cNvPr>
          <p:cNvSpPr>
            <a:spLocks noGrp="1"/>
          </p:cNvSpPr>
          <p:nvPr>
            <p:ph type="body" sz="quarter" idx="51" hasCustomPrompt="1"/>
          </p:nvPr>
        </p:nvSpPr>
        <p:spPr>
          <a:xfrm>
            <a:off x="587601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 xmlns:a16="http://schemas.microsoft.com/office/drawing/2014/main" id="{46AB9E2B-3612-D84A-87D9-88D7003256BE}"/>
              </a:ext>
            </a:extLst>
          </p:cNvPr>
          <p:cNvSpPr>
            <a:spLocks noGrp="1"/>
          </p:cNvSpPr>
          <p:nvPr>
            <p:ph type="pic" sz="quarter" idx="52"/>
          </p:nvPr>
        </p:nvSpPr>
        <p:spPr>
          <a:xfrm>
            <a:off x="7529975" y="4974947"/>
            <a:ext cx="1070601" cy="1070600"/>
          </a:xfrm>
        </p:spPr>
        <p:txBody>
          <a:bodyPr/>
          <a:lstStyle/>
          <a:p>
            <a:endParaRPr lang="es-ES"/>
          </a:p>
        </p:txBody>
      </p:sp>
      <p:sp>
        <p:nvSpPr>
          <p:cNvPr id="65" name="Marcador de texto 9">
            <a:extLst>
              <a:ext uri="{FF2B5EF4-FFF2-40B4-BE49-F238E27FC236}">
                <a16:creationId xmlns="" xmlns:a16="http://schemas.microsoft.com/office/drawing/2014/main" id="{ADDEEEC3-B8DF-3549-897F-3B82CB5D99C1}"/>
              </a:ext>
            </a:extLst>
          </p:cNvPr>
          <p:cNvSpPr>
            <a:spLocks noGrp="1"/>
          </p:cNvSpPr>
          <p:nvPr>
            <p:ph type="body" sz="quarter" idx="53" hasCustomPrompt="1"/>
          </p:nvPr>
        </p:nvSpPr>
        <p:spPr>
          <a:xfrm>
            <a:off x="7529973"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 xmlns:a16="http://schemas.microsoft.com/office/drawing/2014/main" id="{A536668A-7D00-7945-8E15-59700838A6D1}"/>
              </a:ext>
            </a:extLst>
          </p:cNvPr>
          <p:cNvSpPr>
            <a:spLocks noGrp="1"/>
          </p:cNvSpPr>
          <p:nvPr>
            <p:ph type="pic" sz="quarter" idx="54"/>
          </p:nvPr>
        </p:nvSpPr>
        <p:spPr>
          <a:xfrm>
            <a:off x="9160407" y="4974947"/>
            <a:ext cx="1070601" cy="1070600"/>
          </a:xfrm>
        </p:spPr>
        <p:txBody>
          <a:bodyPr/>
          <a:lstStyle/>
          <a:p>
            <a:endParaRPr lang="es-ES"/>
          </a:p>
        </p:txBody>
      </p:sp>
      <p:sp>
        <p:nvSpPr>
          <p:cNvPr id="67" name="Marcador de texto 9">
            <a:extLst>
              <a:ext uri="{FF2B5EF4-FFF2-40B4-BE49-F238E27FC236}">
                <a16:creationId xmlns="" xmlns:a16="http://schemas.microsoft.com/office/drawing/2014/main" id="{A61323AD-163A-8D41-9A8B-D7C843A3FAD2}"/>
              </a:ext>
            </a:extLst>
          </p:cNvPr>
          <p:cNvSpPr>
            <a:spLocks noGrp="1"/>
          </p:cNvSpPr>
          <p:nvPr>
            <p:ph type="body" sz="quarter" idx="55" hasCustomPrompt="1"/>
          </p:nvPr>
        </p:nvSpPr>
        <p:spPr>
          <a:xfrm>
            <a:off x="9160407"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 xmlns:a16="http://schemas.microsoft.com/office/drawing/2014/main"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 xmlns:a16="http://schemas.microsoft.com/office/drawing/2014/main"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0" name="Marcador de posición de imagen 3">
            <a:extLst>
              <a:ext uri="{FF2B5EF4-FFF2-40B4-BE49-F238E27FC236}">
                <a16:creationId xmlns="" xmlns:a16="http://schemas.microsoft.com/office/drawing/2014/main" id="{91D5080A-0461-8541-859A-F44EDCE55494}"/>
              </a:ext>
            </a:extLst>
          </p:cNvPr>
          <p:cNvSpPr>
            <a:spLocks noGrp="1"/>
          </p:cNvSpPr>
          <p:nvPr>
            <p:ph type="pic" sz="quarter" idx="58"/>
          </p:nvPr>
        </p:nvSpPr>
        <p:spPr>
          <a:xfrm>
            <a:off x="346075" y="3144082"/>
            <a:ext cx="693581" cy="693580"/>
          </a:xfrm>
        </p:spPr>
        <p:txBody>
          <a:bodyPr/>
          <a:lstStyle/>
          <a:p>
            <a:endParaRPr lang="es-ES"/>
          </a:p>
        </p:txBody>
      </p:sp>
      <p:sp>
        <p:nvSpPr>
          <p:cNvPr id="71" name="Marcador de texto 9">
            <a:extLst>
              <a:ext uri="{FF2B5EF4-FFF2-40B4-BE49-F238E27FC236}">
                <a16:creationId xmlns="" xmlns:a16="http://schemas.microsoft.com/office/drawing/2014/main" id="{212F38C1-CACD-3A41-9476-7D787D85CFF7}"/>
              </a:ext>
            </a:extLst>
          </p:cNvPr>
          <p:cNvSpPr>
            <a:spLocks noGrp="1"/>
          </p:cNvSpPr>
          <p:nvPr>
            <p:ph type="body" sz="quarter" idx="59" hasCustomPrompt="1"/>
          </p:nvPr>
        </p:nvSpPr>
        <p:spPr>
          <a:xfrm>
            <a:off x="1236848" y="327517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2" name="Marcador de posición de imagen 3">
            <a:extLst>
              <a:ext uri="{FF2B5EF4-FFF2-40B4-BE49-F238E27FC236}">
                <a16:creationId xmlns="" xmlns:a16="http://schemas.microsoft.com/office/drawing/2014/main" id="{E65E32EA-A493-9843-982A-E55ED9082761}"/>
              </a:ext>
            </a:extLst>
          </p:cNvPr>
          <p:cNvSpPr>
            <a:spLocks noGrp="1"/>
          </p:cNvSpPr>
          <p:nvPr>
            <p:ph type="pic" sz="quarter" idx="26"/>
          </p:nvPr>
        </p:nvSpPr>
        <p:spPr>
          <a:xfrm>
            <a:off x="346075" y="4050004"/>
            <a:ext cx="693581" cy="693580"/>
          </a:xfrm>
        </p:spPr>
        <p:txBody>
          <a:bodyPr/>
          <a:lstStyle/>
          <a:p>
            <a:endParaRPr lang="es-ES"/>
          </a:p>
        </p:txBody>
      </p:sp>
      <p:sp>
        <p:nvSpPr>
          <p:cNvPr id="73" name="Marcador de posición de imagen 3">
            <a:extLst>
              <a:ext uri="{FF2B5EF4-FFF2-40B4-BE49-F238E27FC236}">
                <a16:creationId xmlns="" xmlns:a16="http://schemas.microsoft.com/office/drawing/2014/main" id="{673B3AC4-701E-D742-919E-D1909E77743C}"/>
              </a:ext>
            </a:extLst>
          </p:cNvPr>
          <p:cNvSpPr>
            <a:spLocks noGrp="1"/>
          </p:cNvSpPr>
          <p:nvPr>
            <p:ph type="pic" sz="quarter" idx="27"/>
          </p:nvPr>
        </p:nvSpPr>
        <p:spPr>
          <a:xfrm>
            <a:off x="346075" y="4959030"/>
            <a:ext cx="693581" cy="693580"/>
          </a:xfrm>
        </p:spPr>
        <p:txBody>
          <a:bodyPr/>
          <a:lstStyle/>
          <a:p>
            <a:endParaRPr lang="es-ES"/>
          </a:p>
        </p:txBody>
      </p:sp>
      <p:sp>
        <p:nvSpPr>
          <p:cNvPr id="74" name="Marcador de posición de imagen 3">
            <a:extLst>
              <a:ext uri="{FF2B5EF4-FFF2-40B4-BE49-F238E27FC236}">
                <a16:creationId xmlns="" xmlns:a16="http://schemas.microsoft.com/office/drawing/2014/main" id="{CE5FE181-E1DB-EC46-82CA-2D87721DBEE4}"/>
              </a:ext>
            </a:extLst>
          </p:cNvPr>
          <p:cNvSpPr>
            <a:spLocks noGrp="1"/>
          </p:cNvSpPr>
          <p:nvPr>
            <p:ph type="pic" sz="quarter" idx="28"/>
          </p:nvPr>
        </p:nvSpPr>
        <p:spPr>
          <a:xfrm>
            <a:off x="346075" y="5876838"/>
            <a:ext cx="693581" cy="693580"/>
          </a:xfrm>
        </p:spPr>
        <p:txBody>
          <a:bodyPr/>
          <a:lstStyle/>
          <a:p>
            <a:endParaRPr lang="es-ES"/>
          </a:p>
        </p:txBody>
      </p:sp>
      <p:sp>
        <p:nvSpPr>
          <p:cNvPr id="75" name="Marcador de texto 9">
            <a:extLst>
              <a:ext uri="{FF2B5EF4-FFF2-40B4-BE49-F238E27FC236}">
                <a16:creationId xmlns="" xmlns:a16="http://schemas.microsoft.com/office/drawing/2014/main" id="{35DF3064-7BDF-FA4E-8104-2BEA79194857}"/>
              </a:ext>
            </a:extLst>
          </p:cNvPr>
          <p:cNvSpPr>
            <a:spLocks noGrp="1"/>
          </p:cNvSpPr>
          <p:nvPr>
            <p:ph type="body" sz="quarter" idx="30" hasCustomPrompt="1"/>
          </p:nvPr>
        </p:nvSpPr>
        <p:spPr>
          <a:xfrm>
            <a:off x="1236848" y="415938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6" name="Marcador de texto 9">
            <a:extLst>
              <a:ext uri="{FF2B5EF4-FFF2-40B4-BE49-F238E27FC236}">
                <a16:creationId xmlns="" xmlns:a16="http://schemas.microsoft.com/office/drawing/2014/main" id="{1CF88C23-D8E5-2E45-AFDA-290B02DE3B94}"/>
              </a:ext>
            </a:extLst>
          </p:cNvPr>
          <p:cNvSpPr>
            <a:spLocks noGrp="1"/>
          </p:cNvSpPr>
          <p:nvPr>
            <p:ph type="body" sz="quarter" idx="31" hasCustomPrompt="1"/>
          </p:nvPr>
        </p:nvSpPr>
        <p:spPr>
          <a:xfrm>
            <a:off x="1236848" y="5072449"/>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7" name="Marcador de texto 9">
            <a:extLst>
              <a:ext uri="{FF2B5EF4-FFF2-40B4-BE49-F238E27FC236}">
                <a16:creationId xmlns="" xmlns:a16="http://schemas.microsoft.com/office/drawing/2014/main" id="{25ADAADE-1146-E24A-8F9E-11858D3F53C8}"/>
              </a:ext>
            </a:extLst>
          </p:cNvPr>
          <p:cNvSpPr>
            <a:spLocks noGrp="1"/>
          </p:cNvSpPr>
          <p:nvPr>
            <p:ph type="body" sz="quarter" idx="32" hasCustomPrompt="1"/>
          </p:nvPr>
        </p:nvSpPr>
        <p:spPr>
          <a:xfrm>
            <a:off x="1236848" y="59685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8" name="Marcador de posición de imagen 3">
            <a:extLst>
              <a:ext uri="{FF2B5EF4-FFF2-40B4-BE49-F238E27FC236}">
                <a16:creationId xmlns="" xmlns:a16="http://schemas.microsoft.com/office/drawing/2014/main" id="{C7193E5C-8352-CE46-95E1-3847497BBACC}"/>
              </a:ext>
            </a:extLst>
          </p:cNvPr>
          <p:cNvSpPr>
            <a:spLocks noGrp="1"/>
          </p:cNvSpPr>
          <p:nvPr>
            <p:ph type="pic" sz="quarter" idx="60"/>
          </p:nvPr>
        </p:nvSpPr>
        <p:spPr>
          <a:xfrm>
            <a:off x="4259919" y="3022963"/>
            <a:ext cx="1070601" cy="1070600"/>
          </a:xfrm>
        </p:spPr>
        <p:txBody>
          <a:bodyPr/>
          <a:lstStyle/>
          <a:p>
            <a:endParaRPr lang="es-ES" dirty="0"/>
          </a:p>
        </p:txBody>
      </p:sp>
      <p:sp>
        <p:nvSpPr>
          <p:cNvPr id="79" name="Marcador de texto 9">
            <a:extLst>
              <a:ext uri="{FF2B5EF4-FFF2-40B4-BE49-F238E27FC236}">
                <a16:creationId xmlns="" xmlns:a16="http://schemas.microsoft.com/office/drawing/2014/main" id="{47EC513C-516A-7347-B0AA-50E0B20223FD}"/>
              </a:ext>
            </a:extLst>
          </p:cNvPr>
          <p:cNvSpPr>
            <a:spLocks noGrp="1"/>
          </p:cNvSpPr>
          <p:nvPr>
            <p:ph type="body" sz="quarter" idx="61" hasCustomPrompt="1"/>
          </p:nvPr>
        </p:nvSpPr>
        <p:spPr>
          <a:xfrm>
            <a:off x="425216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80" name="Marcador de posición de imagen 3">
            <a:extLst>
              <a:ext uri="{FF2B5EF4-FFF2-40B4-BE49-F238E27FC236}">
                <a16:creationId xmlns="" xmlns:a16="http://schemas.microsoft.com/office/drawing/2014/main" id="{5F390A46-A876-B44B-A908-6B75ACC06688}"/>
              </a:ext>
            </a:extLst>
          </p:cNvPr>
          <p:cNvSpPr>
            <a:spLocks noGrp="1"/>
          </p:cNvSpPr>
          <p:nvPr>
            <p:ph type="pic" sz="quarter" idx="62"/>
          </p:nvPr>
        </p:nvSpPr>
        <p:spPr>
          <a:xfrm>
            <a:off x="4259919" y="4974947"/>
            <a:ext cx="1070601" cy="1070600"/>
          </a:xfrm>
        </p:spPr>
        <p:txBody>
          <a:bodyPr/>
          <a:lstStyle/>
          <a:p>
            <a:endParaRPr lang="es-ES"/>
          </a:p>
        </p:txBody>
      </p:sp>
      <p:sp>
        <p:nvSpPr>
          <p:cNvPr id="81" name="Marcador de texto 9">
            <a:extLst>
              <a:ext uri="{FF2B5EF4-FFF2-40B4-BE49-F238E27FC236}">
                <a16:creationId xmlns="" xmlns:a16="http://schemas.microsoft.com/office/drawing/2014/main" id="{CEA63DBE-3AF3-6648-9D75-F2BF49E24B2C}"/>
              </a:ext>
            </a:extLst>
          </p:cNvPr>
          <p:cNvSpPr>
            <a:spLocks noGrp="1"/>
          </p:cNvSpPr>
          <p:nvPr>
            <p:ph type="body" sz="quarter" idx="63" hasCustomPrompt="1"/>
          </p:nvPr>
        </p:nvSpPr>
        <p:spPr>
          <a:xfrm>
            <a:off x="425216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711386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FOTO DRCH">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5988050" y="2197099"/>
            <a:ext cx="5924550" cy="4108757"/>
          </a:xfrm>
        </p:spPr>
        <p:txBody>
          <a:bodyPr/>
          <a:lstStyle/>
          <a:p>
            <a:endParaRPr lang="es-ES"/>
          </a:p>
        </p:txBody>
      </p:sp>
      <p:sp>
        <p:nvSpPr>
          <p:cNvPr id="23" name="Rectángulo 12">
            <a:extLst>
              <a:ext uri="{FF2B5EF4-FFF2-40B4-BE49-F238E27FC236}">
                <a16:creationId xmlns="" xmlns:a16="http://schemas.microsoft.com/office/drawing/2014/main" id="{928652EE-41A9-FD40-8BEB-7FD45E2F3B62}"/>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F3E82FE8-75BA-BE42-A77C-BCC7794AD09D}"/>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5CA5222A-20C2-5F4A-8511-F7117554F7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B016161-29A9-464A-86CA-E6C90BD73C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349292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FOTO IZQ">
    <p:spTree>
      <p:nvGrpSpPr>
        <p:cNvPr id="1" name=""/>
        <p:cNvGrpSpPr/>
        <p:nvPr/>
      </p:nvGrpSpPr>
      <p:grpSpPr>
        <a:xfrm>
          <a:off x="0" y="0"/>
          <a:ext cx="0" cy="0"/>
          <a:chOff x="0" y="0"/>
          <a:chExt cx="0" cy="0"/>
        </a:xfrm>
      </p:grpSpPr>
      <p:pic>
        <p:nvPicPr>
          <p:cNvPr id="16" name="Imagen 15">
            <a:extLst>
              <a:ext uri="{FF2B5EF4-FFF2-40B4-BE49-F238E27FC236}">
                <a16:creationId xmlns="" xmlns:a16="http://schemas.microsoft.com/office/drawing/2014/main" id="{A97BD390-98D2-8F47-BBC8-A3DDA58A848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24983" y="0"/>
            <a:ext cx="1367016" cy="439959"/>
          </a:xfrm>
          <a:prstGeom prst="rect">
            <a:avLst/>
          </a:prstGeom>
        </p:spPr>
      </p:pic>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6617729"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7" y="2197099"/>
            <a:ext cx="5924550" cy="4108757"/>
          </a:xfrm>
        </p:spPr>
        <p:txBody>
          <a:bodyPr/>
          <a:lstStyle/>
          <a:p>
            <a:endParaRPr lang="es-ES"/>
          </a:p>
        </p:txBody>
      </p:sp>
      <p:sp>
        <p:nvSpPr>
          <p:cNvPr id="23" name="Rectángulo 12">
            <a:extLst>
              <a:ext uri="{FF2B5EF4-FFF2-40B4-BE49-F238E27FC236}">
                <a16:creationId xmlns="" xmlns:a16="http://schemas.microsoft.com/office/drawing/2014/main" id="{357E6EF0-B02A-BE4C-BDED-949AA2EE6C38}"/>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21E16355-1828-2445-B7AF-719FD759953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FB1FF41A-95A7-E042-A3C2-AB279C394B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15500F3D-758A-1E45-99E2-4324E527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62921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FOTO PANO 1">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5441" y="5316307"/>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6" y="2197099"/>
            <a:ext cx="11564343" cy="2728021"/>
          </a:xfrm>
        </p:spPr>
        <p:txBody>
          <a:bodyPr/>
          <a:lstStyle/>
          <a:p>
            <a:endParaRPr lang="es-ES"/>
          </a:p>
        </p:txBody>
      </p:sp>
      <p:sp>
        <p:nvSpPr>
          <p:cNvPr id="23" name="Rectángulo 12">
            <a:extLst>
              <a:ext uri="{FF2B5EF4-FFF2-40B4-BE49-F238E27FC236}">
                <a16:creationId xmlns="" xmlns:a16="http://schemas.microsoft.com/office/drawing/2014/main" id="{F7FF4CF1-A64F-B349-B62B-20E81C459CD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A0D5AC9C-1F05-CE48-9891-74C58B481EC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69C482C9-4595-714C-B172-018FA9FAF7B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EC2D9C9-FB4E-0845-A2FB-6A8AA0F5B7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1413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IDO FOTO PANO 2">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1F29856D-EE63-B94F-92DC-1093DABC9A19}"/>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92B716C4-5D06-A649-9F47-46A2DD74F583}"/>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DC57FBCC-CC6E-F544-9C1B-572B3A4434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4654D00A-F8EE-0641-A9C4-2206B561CF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28" name="Marcador de texto 2">
            <a:extLst>
              <a:ext uri="{FF2B5EF4-FFF2-40B4-BE49-F238E27FC236}">
                <a16:creationId xmlns="" xmlns:a16="http://schemas.microsoft.com/office/drawing/2014/main" id="{EC7219D1-B97D-AE40-B75E-9195503518F6}"/>
              </a:ext>
            </a:extLst>
          </p:cNvPr>
          <p:cNvSpPr>
            <a:spLocks noGrp="1"/>
          </p:cNvSpPr>
          <p:nvPr>
            <p:ph type="body" sz="quarter" idx="16" hasCustomPrompt="1"/>
          </p:nvPr>
        </p:nvSpPr>
        <p:spPr>
          <a:xfrm>
            <a:off x="345441" y="2197099"/>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30" name="Marcador de posición de imagen 3">
            <a:extLst>
              <a:ext uri="{FF2B5EF4-FFF2-40B4-BE49-F238E27FC236}">
                <a16:creationId xmlns="" xmlns:a16="http://schemas.microsoft.com/office/drawing/2014/main" id="{E017A612-1184-5A42-B400-F549B1852BDC}"/>
              </a:ext>
            </a:extLst>
          </p:cNvPr>
          <p:cNvSpPr>
            <a:spLocks noGrp="1"/>
          </p:cNvSpPr>
          <p:nvPr>
            <p:ph type="pic" sz="quarter" idx="17"/>
          </p:nvPr>
        </p:nvSpPr>
        <p:spPr>
          <a:xfrm>
            <a:off x="348256" y="3692681"/>
            <a:ext cx="11564343" cy="2728021"/>
          </a:xfrm>
        </p:spPr>
        <p:txBody>
          <a:bodyPr/>
          <a:lstStyle/>
          <a:p>
            <a:endParaRPr lang="es-ES"/>
          </a:p>
        </p:txBody>
      </p:sp>
    </p:spTree>
    <p:extLst>
      <p:ext uri="{BB962C8B-B14F-4D97-AF65-F5344CB8AC3E}">
        <p14:creationId xmlns:p14="http://schemas.microsoft.com/office/powerpoint/2010/main" val="92456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IDO BULLET 2">
    <p:spTree>
      <p:nvGrpSpPr>
        <p:cNvPr id="1" name=""/>
        <p:cNvGrpSpPr/>
        <p:nvPr/>
      </p:nvGrpSpPr>
      <p:grpSpPr>
        <a:xfrm>
          <a:off x="0" y="0"/>
          <a:ext cx="0" cy="0"/>
          <a:chOff x="0" y="0"/>
          <a:chExt cx="0" cy="0"/>
        </a:xfrm>
      </p:grpSpPr>
      <p:sp>
        <p:nvSpPr>
          <p:cNvPr id="15" name="Marcador de posición de imagen 14">
            <a:extLst>
              <a:ext uri="{FF2B5EF4-FFF2-40B4-BE49-F238E27FC236}">
                <a16:creationId xmlns="" xmlns:a16="http://schemas.microsoft.com/office/drawing/2014/main" id="{00EB8D9B-6BB9-9543-9956-900EBC7FE1EE}"/>
              </a:ext>
            </a:extLst>
          </p:cNvPr>
          <p:cNvSpPr>
            <a:spLocks noGrp="1"/>
          </p:cNvSpPr>
          <p:nvPr>
            <p:ph type="pic" sz="quarter" idx="17"/>
          </p:nvPr>
        </p:nvSpPr>
        <p:spPr>
          <a:xfrm>
            <a:off x="0" y="0"/>
            <a:ext cx="12192000" cy="6858000"/>
          </a:xfrm>
        </p:spPr>
        <p:txBody>
          <a:bodyPr/>
          <a:lstStyle/>
          <a:p>
            <a:endParaRPr lang="es-ES"/>
          </a:p>
        </p:txBody>
      </p:sp>
      <p:sp>
        <p:nvSpPr>
          <p:cNvPr id="19" name="3 Rectángulo">
            <a:extLst>
              <a:ext uri="{FF2B5EF4-FFF2-40B4-BE49-F238E27FC236}">
                <a16:creationId xmlns="" xmlns:a16="http://schemas.microsoft.com/office/drawing/2014/main" id="{2D9B3DAA-F632-FC44-8C52-42DD92FFCD7B}"/>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12">
            <a:extLst>
              <a:ext uri="{FF2B5EF4-FFF2-40B4-BE49-F238E27FC236}">
                <a16:creationId xmlns="" xmlns:a16="http://schemas.microsoft.com/office/drawing/2014/main" id="{D79BF073-693B-2342-B419-3EB7C479A8E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1705970"/>
            <a:ext cx="11566525" cy="4231280"/>
          </a:xfrm>
        </p:spPr>
        <p:txBody>
          <a:bodyPr>
            <a:normAutofit/>
          </a:bodyPr>
          <a:lstStyle>
            <a:lvl1pPr marL="228600" indent="-228600">
              <a:buFontTx/>
              <a:buBlip>
                <a:blip r:embed="rId2"/>
              </a:buBlip>
              <a:defRPr sz="2800" b="1">
                <a:solidFill>
                  <a:srgbClr val="CD2D37"/>
                </a:solidFill>
                <a:latin typeface="Arial" panose="020B0604020202020204" pitchFamily="34" charset="0"/>
                <a:cs typeface="Arial" panose="020B0604020202020204" pitchFamily="34" charset="0"/>
              </a:defRPr>
            </a:lvl1pPr>
            <a:lvl2pPr marL="685800" indent="-228600">
              <a:buClr>
                <a:srgbClr val="465461"/>
              </a:buClr>
              <a:buFontTx/>
              <a:buBlip>
                <a:blip r:embed="rId3"/>
              </a:buBlip>
              <a:defRPr sz="2400" b="0">
                <a:solidFill>
                  <a:srgbClr val="CD2D37"/>
                </a:solidFill>
                <a:latin typeface="Arial" panose="020B0604020202020204" pitchFamily="34" charset="0"/>
                <a:cs typeface="Arial" panose="020B0604020202020204" pitchFamily="34" charset="0"/>
              </a:defRPr>
            </a:lvl2pPr>
            <a:lvl3pPr marL="1143000" indent="-228600">
              <a:buFontTx/>
              <a:buBlip>
                <a:blip r:embed="rId4"/>
              </a:buBlip>
              <a:defRPr>
                <a:solidFill>
                  <a:srgbClr val="465461"/>
                </a:solidFill>
                <a:latin typeface="Arial" panose="020B0604020202020204" pitchFamily="34" charset="0"/>
                <a:cs typeface="Arial" panose="020B0604020202020204" pitchFamily="34" charset="0"/>
              </a:defRPr>
            </a:lvl3pPr>
          </a:lstStyle>
          <a:p>
            <a:pPr lvl="0"/>
            <a:r>
              <a:rPr lang="es-ES" dirty="0"/>
              <a:t>01. Título</a:t>
            </a:r>
          </a:p>
          <a:p>
            <a:pPr lvl="1"/>
            <a:r>
              <a:rPr lang="es-ES" dirty="0"/>
              <a:t>01.1. Subtítulo</a:t>
            </a:r>
          </a:p>
          <a:p>
            <a:pPr lvl="2"/>
            <a:r>
              <a:rPr lang="es-ES" dirty="0"/>
              <a:t>01.1.1. Subtítulo 2</a:t>
            </a:r>
          </a:p>
          <a:p>
            <a:pPr lvl="0"/>
            <a:r>
              <a:rPr lang="es-ES" dirty="0"/>
              <a:t>02. Esta diapositiva puede llevar imagen de fondo o no.</a:t>
            </a:r>
          </a:p>
        </p:txBody>
      </p:sp>
      <p:sp>
        <p:nvSpPr>
          <p:cNvPr id="18" name="Marcador de texto 25">
            <a:extLst>
              <a:ext uri="{FF2B5EF4-FFF2-40B4-BE49-F238E27FC236}">
                <a16:creationId xmlns="" xmlns:a16="http://schemas.microsoft.com/office/drawing/2014/main" id="{01F57A04-210F-AF4C-A261-660F506D554B}"/>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INDICE</a:t>
            </a:r>
          </a:p>
          <a:p>
            <a:pPr lvl="0"/>
            <a:endParaRPr lang="es-ES" dirty="0"/>
          </a:p>
        </p:txBody>
      </p:sp>
      <p:pic>
        <p:nvPicPr>
          <p:cNvPr id="20" name="Imagen 19">
            <a:extLst>
              <a:ext uri="{FF2B5EF4-FFF2-40B4-BE49-F238E27FC236}">
                <a16:creationId xmlns="" xmlns:a16="http://schemas.microsoft.com/office/drawing/2014/main" id="{53ECB7A9-7988-274E-839B-D42E7A21BBE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5" name="Imagen 4">
            <a:extLst>
              <a:ext uri="{FF2B5EF4-FFF2-40B4-BE49-F238E27FC236}">
                <a16:creationId xmlns="" xmlns:a16="http://schemas.microsoft.com/office/drawing/2014/main" id="{AC6161C8-3367-A14A-9CDF-E1E895F3C19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1931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IDO FOTOS SUP">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544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6" y="2197099"/>
            <a:ext cx="3554043" cy="2306105"/>
          </a:xfrm>
        </p:spPr>
        <p:txBody>
          <a:bodyPr/>
          <a:lstStyle/>
          <a:p>
            <a:endParaRPr lang="es-ES"/>
          </a:p>
        </p:txBody>
      </p:sp>
      <p:sp>
        <p:nvSpPr>
          <p:cNvPr id="20" name="Marcador de texto 2">
            <a:extLst>
              <a:ext uri="{FF2B5EF4-FFF2-40B4-BE49-F238E27FC236}">
                <a16:creationId xmlns="" xmlns:a16="http://schemas.microsoft.com/office/drawing/2014/main" id="{CD7EB8D1-1AF6-A848-8FFA-5340E163CF3B}"/>
              </a:ext>
            </a:extLst>
          </p:cNvPr>
          <p:cNvSpPr>
            <a:spLocks noGrp="1"/>
          </p:cNvSpPr>
          <p:nvPr>
            <p:ph type="body" sz="quarter" idx="18" hasCustomPrompt="1"/>
          </p:nvPr>
        </p:nvSpPr>
        <p:spPr>
          <a:xfrm>
            <a:off x="4350770"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 xmlns:a16="http://schemas.microsoft.com/office/drawing/2014/main" id="{923BF122-3E72-2E48-B8F2-62D5984C94F8}"/>
              </a:ext>
            </a:extLst>
          </p:cNvPr>
          <p:cNvSpPr>
            <a:spLocks noGrp="1"/>
          </p:cNvSpPr>
          <p:nvPr>
            <p:ph type="pic" sz="quarter" idx="19"/>
          </p:nvPr>
        </p:nvSpPr>
        <p:spPr>
          <a:xfrm>
            <a:off x="4353585" y="2197099"/>
            <a:ext cx="3554043" cy="2306105"/>
          </a:xfrm>
        </p:spPr>
        <p:txBody>
          <a:bodyPr/>
          <a:lstStyle/>
          <a:p>
            <a:endParaRPr lang="es-ES"/>
          </a:p>
        </p:txBody>
      </p:sp>
      <p:sp>
        <p:nvSpPr>
          <p:cNvPr id="23" name="Marcador de texto 2">
            <a:extLst>
              <a:ext uri="{FF2B5EF4-FFF2-40B4-BE49-F238E27FC236}">
                <a16:creationId xmlns="" xmlns:a16="http://schemas.microsoft.com/office/drawing/2014/main" id="{1C7CF90E-28BA-3D4C-915F-67BEAF8FDEB1}"/>
              </a:ext>
            </a:extLst>
          </p:cNvPr>
          <p:cNvSpPr>
            <a:spLocks noGrp="1"/>
          </p:cNvSpPr>
          <p:nvPr>
            <p:ph type="body" sz="quarter" idx="20" hasCustomPrompt="1"/>
          </p:nvPr>
        </p:nvSpPr>
        <p:spPr>
          <a:xfrm>
            <a:off x="834322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 xmlns:a16="http://schemas.microsoft.com/office/drawing/2014/main" id="{72E7BA9D-9D2F-3343-AC0B-F0D3FFCE8ECA}"/>
              </a:ext>
            </a:extLst>
          </p:cNvPr>
          <p:cNvSpPr>
            <a:spLocks noGrp="1"/>
          </p:cNvSpPr>
          <p:nvPr>
            <p:ph type="pic" sz="quarter" idx="21"/>
          </p:nvPr>
        </p:nvSpPr>
        <p:spPr>
          <a:xfrm>
            <a:off x="8346036" y="2197099"/>
            <a:ext cx="3554043" cy="2306105"/>
          </a:xfrm>
        </p:spPr>
        <p:txBody>
          <a:bodyPr/>
          <a:lstStyle/>
          <a:p>
            <a:endParaRPr lang="es-ES"/>
          </a:p>
        </p:txBody>
      </p:sp>
      <p:sp>
        <p:nvSpPr>
          <p:cNvPr id="31" name="Rectángulo 12">
            <a:extLst>
              <a:ext uri="{FF2B5EF4-FFF2-40B4-BE49-F238E27FC236}">
                <a16:creationId xmlns="" xmlns:a16="http://schemas.microsoft.com/office/drawing/2014/main" id="{E966A06B-C144-BC4B-902C-7B9159E643B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2" name="Marcador de texto 25">
            <a:extLst>
              <a:ext uri="{FF2B5EF4-FFF2-40B4-BE49-F238E27FC236}">
                <a16:creationId xmlns="" xmlns:a16="http://schemas.microsoft.com/office/drawing/2014/main" id="{AFB3B5B6-A5C3-8340-9F86-4FCC5A7E80B8}"/>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3" name="Imagen 32">
            <a:extLst>
              <a:ext uri="{FF2B5EF4-FFF2-40B4-BE49-F238E27FC236}">
                <a16:creationId xmlns="" xmlns:a16="http://schemas.microsoft.com/office/drawing/2014/main" id="{0B1F1DE2-A047-4649-A6B0-DC0082441F8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4" name="Imagen 33">
            <a:extLst>
              <a:ext uri="{FF2B5EF4-FFF2-40B4-BE49-F238E27FC236}">
                <a16:creationId xmlns="" xmlns:a16="http://schemas.microsoft.com/office/drawing/2014/main" id="{959779F2-87F4-3945-9D03-C25476691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099371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IDO FOTOS INF">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544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6" y="4114597"/>
            <a:ext cx="3554043" cy="2306105"/>
          </a:xfrm>
        </p:spPr>
        <p:txBody>
          <a:bodyPr/>
          <a:lstStyle/>
          <a:p>
            <a:endParaRPr lang="es-ES"/>
          </a:p>
        </p:txBody>
      </p:sp>
      <p:sp>
        <p:nvSpPr>
          <p:cNvPr id="20" name="Marcador de texto 2">
            <a:extLst>
              <a:ext uri="{FF2B5EF4-FFF2-40B4-BE49-F238E27FC236}">
                <a16:creationId xmlns="" xmlns:a16="http://schemas.microsoft.com/office/drawing/2014/main" id="{CD7EB8D1-1AF6-A848-8FFA-5340E163CF3B}"/>
              </a:ext>
            </a:extLst>
          </p:cNvPr>
          <p:cNvSpPr>
            <a:spLocks noGrp="1"/>
          </p:cNvSpPr>
          <p:nvPr>
            <p:ph type="body" sz="quarter" idx="18" hasCustomPrompt="1"/>
          </p:nvPr>
        </p:nvSpPr>
        <p:spPr>
          <a:xfrm>
            <a:off x="4350770"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 xmlns:a16="http://schemas.microsoft.com/office/drawing/2014/main" id="{923BF122-3E72-2E48-B8F2-62D5984C94F8}"/>
              </a:ext>
            </a:extLst>
          </p:cNvPr>
          <p:cNvSpPr>
            <a:spLocks noGrp="1"/>
          </p:cNvSpPr>
          <p:nvPr>
            <p:ph type="pic" sz="quarter" idx="19"/>
          </p:nvPr>
        </p:nvSpPr>
        <p:spPr>
          <a:xfrm>
            <a:off x="4353585" y="4114597"/>
            <a:ext cx="3554043" cy="2306105"/>
          </a:xfrm>
        </p:spPr>
        <p:txBody>
          <a:bodyPr/>
          <a:lstStyle/>
          <a:p>
            <a:endParaRPr lang="es-ES"/>
          </a:p>
        </p:txBody>
      </p:sp>
      <p:sp>
        <p:nvSpPr>
          <p:cNvPr id="23" name="Marcador de texto 2">
            <a:extLst>
              <a:ext uri="{FF2B5EF4-FFF2-40B4-BE49-F238E27FC236}">
                <a16:creationId xmlns="" xmlns:a16="http://schemas.microsoft.com/office/drawing/2014/main" id="{1C7CF90E-28BA-3D4C-915F-67BEAF8FDEB1}"/>
              </a:ext>
            </a:extLst>
          </p:cNvPr>
          <p:cNvSpPr>
            <a:spLocks noGrp="1"/>
          </p:cNvSpPr>
          <p:nvPr>
            <p:ph type="body" sz="quarter" idx="20" hasCustomPrompt="1"/>
          </p:nvPr>
        </p:nvSpPr>
        <p:spPr>
          <a:xfrm>
            <a:off x="834322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 xmlns:a16="http://schemas.microsoft.com/office/drawing/2014/main" id="{72E7BA9D-9D2F-3343-AC0B-F0D3FFCE8ECA}"/>
              </a:ext>
            </a:extLst>
          </p:cNvPr>
          <p:cNvSpPr>
            <a:spLocks noGrp="1"/>
          </p:cNvSpPr>
          <p:nvPr>
            <p:ph type="pic" sz="quarter" idx="21"/>
          </p:nvPr>
        </p:nvSpPr>
        <p:spPr>
          <a:xfrm>
            <a:off x="8346036" y="4114597"/>
            <a:ext cx="3554043" cy="2306105"/>
          </a:xfrm>
        </p:spPr>
        <p:txBody>
          <a:bodyPr/>
          <a:lstStyle/>
          <a:p>
            <a:endParaRPr lang="es-ES"/>
          </a:p>
        </p:txBody>
      </p:sp>
      <p:sp>
        <p:nvSpPr>
          <p:cNvPr id="28" name="Rectángulo 12">
            <a:extLst>
              <a:ext uri="{FF2B5EF4-FFF2-40B4-BE49-F238E27FC236}">
                <a16:creationId xmlns="" xmlns:a16="http://schemas.microsoft.com/office/drawing/2014/main" id="{11B28219-A9D8-FC41-81F8-FA52F512DBAF}"/>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0" name="Marcador de texto 25">
            <a:extLst>
              <a:ext uri="{FF2B5EF4-FFF2-40B4-BE49-F238E27FC236}">
                <a16:creationId xmlns="" xmlns:a16="http://schemas.microsoft.com/office/drawing/2014/main" id="{DEFDF563-602E-284F-AEA4-4199DEF1408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1" name="Imagen 30">
            <a:extLst>
              <a:ext uri="{FF2B5EF4-FFF2-40B4-BE49-F238E27FC236}">
                <a16:creationId xmlns="" xmlns:a16="http://schemas.microsoft.com/office/drawing/2014/main" id="{E650B39E-2E90-F24B-8F00-8F46F21898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2" name="Imagen 31">
            <a:extLst>
              <a:ext uri="{FF2B5EF4-FFF2-40B4-BE49-F238E27FC236}">
                <a16:creationId xmlns="" xmlns:a16="http://schemas.microsoft.com/office/drawing/2014/main" id="{9C89D75D-7EB0-9A43-BBA2-5DEFE818AA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6107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IDO VIDEO">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6" name="Marcador de medios 5">
            <a:extLst>
              <a:ext uri="{FF2B5EF4-FFF2-40B4-BE49-F238E27FC236}">
                <a16:creationId xmlns="" xmlns:a16="http://schemas.microsoft.com/office/drawing/2014/main" id="{1591C02F-1977-6E40-A645-B34779AB5065}"/>
              </a:ext>
            </a:extLst>
          </p:cNvPr>
          <p:cNvSpPr>
            <a:spLocks noGrp="1"/>
          </p:cNvSpPr>
          <p:nvPr>
            <p:ph type="media" sz="quarter" idx="16"/>
          </p:nvPr>
        </p:nvSpPr>
        <p:spPr>
          <a:xfrm>
            <a:off x="346075" y="2125663"/>
            <a:ext cx="11566525" cy="4180194"/>
          </a:xfrm>
        </p:spPr>
        <p:txBody>
          <a:bodyPr/>
          <a:lstStyle/>
          <a:p>
            <a:endParaRPr lang="es-ES"/>
          </a:p>
        </p:txBody>
      </p:sp>
      <p:sp>
        <p:nvSpPr>
          <p:cNvPr id="23" name="Rectángulo 12">
            <a:extLst>
              <a:ext uri="{FF2B5EF4-FFF2-40B4-BE49-F238E27FC236}">
                <a16:creationId xmlns="" xmlns:a16="http://schemas.microsoft.com/office/drawing/2014/main" id="{04D604D2-0F7E-264C-91D7-B9D42526B71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B4DE9320-3E44-D844-9A8F-1ED46EC8827E}"/>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789D6081-49EC-5D4E-80CF-584004691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E48307FA-F78D-774A-B79F-72C2B9F657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28286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LIDA PRESENTACION">
    <p:spTree>
      <p:nvGrpSpPr>
        <p:cNvPr id="1" name=""/>
        <p:cNvGrpSpPr/>
        <p:nvPr/>
      </p:nvGrpSpPr>
      <p:grpSpPr>
        <a:xfrm>
          <a:off x="0" y="0"/>
          <a:ext cx="0" cy="0"/>
          <a:chOff x="0" y="0"/>
          <a:chExt cx="0" cy="0"/>
        </a:xfrm>
      </p:grpSpPr>
      <p:pic>
        <p:nvPicPr>
          <p:cNvPr id="15" name="Imagen 14">
            <a:extLst>
              <a:ext uri="{FF2B5EF4-FFF2-40B4-BE49-F238E27FC236}">
                <a16:creationId xmlns="" xmlns:a16="http://schemas.microsoft.com/office/drawing/2014/main" id="{8D0CA918-47AA-C645-AF18-CDECB2B68519}"/>
              </a:ext>
            </a:extLst>
          </p:cNvPr>
          <p:cNvPicPr>
            <a:picLocks noChangeAspect="1"/>
          </p:cNvPicPr>
          <p:nvPr userDrawn="1"/>
        </p:nvPicPr>
        <p:blipFill rotWithShape="1">
          <a:blip r:embed="rId2" cstate="print">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 xmlns:a16="http://schemas.microsoft.com/office/drawing/2014/main" id="{124FF216-4F23-A042-9E9C-898B4C492855}"/>
              </a:ext>
            </a:extLst>
          </p:cNvPr>
          <p:cNvSpPr/>
          <p:nvPr userDrawn="1"/>
        </p:nvSpPr>
        <p:spPr>
          <a:xfrm>
            <a:off x="-18394" y="-1"/>
            <a:ext cx="12208808" cy="6878525"/>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 xmlns:a16="http://schemas.microsoft.com/office/drawing/2014/main"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 xmlns:a16="http://schemas.microsoft.com/office/drawing/2014/main" id="{4700EC7A-3860-F24D-91FE-2735753C66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1" name="Imagen 10">
            <a:extLst>
              <a:ext uri="{FF2B5EF4-FFF2-40B4-BE49-F238E27FC236}">
                <a16:creationId xmlns="" xmlns:a16="http://schemas.microsoft.com/office/drawing/2014/main" id="{36F7556D-DF10-A34F-9A12-849C23CA2F07}"/>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 xmlns:a16="http://schemas.microsoft.com/office/drawing/2014/main" id="{7622A4FC-F0F0-6044-817F-8A970FA38832}"/>
              </a:ext>
            </a:extLst>
          </p:cNvPr>
          <p:cNvSpPr>
            <a:spLocks noGrp="1"/>
          </p:cNvSpPr>
          <p:nvPr>
            <p:ph type="body" sz="quarter" idx="10" hasCustomPrompt="1"/>
          </p:nvPr>
        </p:nvSpPr>
        <p:spPr>
          <a:xfrm>
            <a:off x="871121" y="2732826"/>
            <a:ext cx="9650830" cy="639878"/>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Gracias</a:t>
            </a:r>
          </a:p>
        </p:txBody>
      </p:sp>
      <p:pic>
        <p:nvPicPr>
          <p:cNvPr id="12" name="Imagen 11">
            <a:extLst>
              <a:ext uri="{FF2B5EF4-FFF2-40B4-BE49-F238E27FC236}">
                <a16:creationId xmlns="" xmlns:a16="http://schemas.microsoft.com/office/drawing/2014/main" id="{F333E9AF-1635-1F48-8F03-9B5A326C479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6" name="Imagen 15">
            <a:extLst>
              <a:ext uri="{FF2B5EF4-FFF2-40B4-BE49-F238E27FC236}">
                <a16:creationId xmlns="" xmlns:a16="http://schemas.microsoft.com/office/drawing/2014/main" id="{10DABAE7-D82E-7843-BA9C-DBEFC02EE0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a:extLst>
              <a:ext uri="{FF2B5EF4-FFF2-40B4-BE49-F238E27FC236}">
                <a16:creationId xmlns="" xmlns:a16="http://schemas.microsoft.com/office/drawing/2014/main" id="{C5DE52F0-7BE1-41D4-9B60-FA845BBFCDB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669215" y="4937299"/>
            <a:ext cx="1265991" cy="1265991"/>
          </a:xfrm>
          <a:prstGeom prst="rect">
            <a:avLst/>
          </a:prstGeom>
        </p:spPr>
      </p:pic>
    </p:spTree>
    <p:extLst>
      <p:ext uri="{BB962C8B-B14F-4D97-AF65-F5344CB8AC3E}">
        <p14:creationId xmlns:p14="http://schemas.microsoft.com/office/powerpoint/2010/main" val="259398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CREEN SEPARADOR">
    <p:spTree>
      <p:nvGrpSpPr>
        <p:cNvPr id="1" name=""/>
        <p:cNvGrpSpPr/>
        <p:nvPr/>
      </p:nvGrpSpPr>
      <p:grpSpPr>
        <a:xfrm>
          <a:off x="0" y="0"/>
          <a:ext cx="0" cy="0"/>
          <a:chOff x="0" y="0"/>
          <a:chExt cx="0" cy="0"/>
        </a:xfrm>
      </p:grpSpPr>
      <p:sp>
        <p:nvSpPr>
          <p:cNvPr id="19" name="Marcador de posición de imagen 18">
            <a:extLst>
              <a:ext uri="{FF2B5EF4-FFF2-40B4-BE49-F238E27FC236}">
                <a16:creationId xmlns="" xmlns:a16="http://schemas.microsoft.com/office/drawing/2014/main" id="{63866261-243F-4747-8CCB-B620937C97AE}"/>
              </a:ext>
            </a:extLst>
          </p:cNvPr>
          <p:cNvSpPr>
            <a:spLocks noGrp="1"/>
          </p:cNvSpPr>
          <p:nvPr>
            <p:ph type="pic" sz="quarter" idx="11"/>
          </p:nvPr>
        </p:nvSpPr>
        <p:spPr>
          <a:xfrm>
            <a:off x="0" y="0"/>
            <a:ext cx="12192000" cy="6858000"/>
          </a:xfrm>
        </p:spPr>
        <p:txBody>
          <a:bodyPr/>
          <a:lstStyle/>
          <a:p>
            <a:endParaRPr lang="es-ES" dirty="0"/>
          </a:p>
        </p:txBody>
      </p:sp>
      <p:sp>
        <p:nvSpPr>
          <p:cNvPr id="20" name="3 Rectángulo">
            <a:extLst>
              <a:ext uri="{FF2B5EF4-FFF2-40B4-BE49-F238E27FC236}">
                <a16:creationId xmlns="" xmlns:a16="http://schemas.microsoft.com/office/drawing/2014/main" id="{4F612F42-D63C-E64E-92B5-FF76151FE89F}"/>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 xmlns:a16="http://schemas.microsoft.com/office/drawing/2014/main"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13" name="Marcador de texto 12">
            <a:extLst>
              <a:ext uri="{FF2B5EF4-FFF2-40B4-BE49-F238E27FC236}">
                <a16:creationId xmlns="" xmlns:a16="http://schemas.microsoft.com/office/drawing/2014/main"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Separador con imagen de fondo</a:t>
            </a:r>
          </a:p>
          <a:p>
            <a:pPr lvl="0"/>
            <a:r>
              <a:rPr lang="es-ES" dirty="0"/>
              <a:t>o contenido Full </a:t>
            </a:r>
            <a:r>
              <a:rPr lang="es-ES" dirty="0" err="1"/>
              <a:t>Screen</a:t>
            </a:r>
            <a:endParaRPr lang="es-ES" dirty="0"/>
          </a:p>
        </p:txBody>
      </p:sp>
      <p:pic>
        <p:nvPicPr>
          <p:cNvPr id="17" name="Imagen 16">
            <a:extLst>
              <a:ext uri="{FF2B5EF4-FFF2-40B4-BE49-F238E27FC236}">
                <a16:creationId xmlns="" xmlns:a16="http://schemas.microsoft.com/office/drawing/2014/main" id="{40361481-B4A9-B942-94B7-203FB2F0320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1120" y="1142488"/>
            <a:ext cx="2131387" cy="568370"/>
          </a:xfrm>
          <a:prstGeom prst="rect">
            <a:avLst/>
          </a:prstGeom>
        </p:spPr>
      </p:pic>
    </p:spTree>
    <p:extLst>
      <p:ext uri="{BB962C8B-B14F-4D97-AF65-F5344CB8AC3E}">
        <p14:creationId xmlns:p14="http://schemas.microsoft.com/office/powerpoint/2010/main" val="464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LIBRE">
    <p:spTree>
      <p:nvGrpSpPr>
        <p:cNvPr id="1" name=""/>
        <p:cNvGrpSpPr/>
        <p:nvPr/>
      </p:nvGrpSpPr>
      <p:grpSpPr>
        <a:xfrm>
          <a:off x="0" y="0"/>
          <a:ext cx="0" cy="0"/>
          <a:chOff x="0" y="0"/>
          <a:chExt cx="0" cy="0"/>
        </a:xfrm>
      </p:grpSpPr>
      <p:sp>
        <p:nvSpPr>
          <p:cNvPr id="14" name="Rectángulo 12">
            <a:extLst>
              <a:ext uri="{FF2B5EF4-FFF2-40B4-BE49-F238E27FC236}">
                <a16:creationId xmlns="" xmlns:a16="http://schemas.microsoft.com/office/drawing/2014/main" id="{31D63A43-711C-3B4F-BB3C-A7030DC1551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19" name="Marcador de texto 25">
            <a:extLst>
              <a:ext uri="{FF2B5EF4-FFF2-40B4-BE49-F238E27FC236}">
                <a16:creationId xmlns="" xmlns:a16="http://schemas.microsoft.com/office/drawing/2014/main" id="{80391A6A-AA5C-514B-875A-4F42D60D3A9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0" name="Imagen 19">
            <a:extLst>
              <a:ext uri="{FF2B5EF4-FFF2-40B4-BE49-F238E27FC236}">
                <a16:creationId xmlns="" xmlns:a16="http://schemas.microsoft.com/office/drawing/2014/main" id="{0D8C091A-E822-174D-8849-1D83D276916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1" name="Imagen 20">
            <a:extLst>
              <a:ext uri="{FF2B5EF4-FFF2-40B4-BE49-F238E27FC236}">
                <a16:creationId xmlns="" xmlns:a16="http://schemas.microsoft.com/office/drawing/2014/main" id="{7937AC99-84EF-384B-935A-F3D34DCF66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3235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LIBRE 2">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1" name="Rectángulo 12">
            <a:extLst>
              <a:ext uri="{FF2B5EF4-FFF2-40B4-BE49-F238E27FC236}">
                <a16:creationId xmlns="" xmlns:a16="http://schemas.microsoft.com/office/drawing/2014/main" id="{D96B5599-6777-6844-8A6D-5CD6484EFE9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3" name="Marcador de texto 25">
            <a:extLst>
              <a:ext uri="{FF2B5EF4-FFF2-40B4-BE49-F238E27FC236}">
                <a16:creationId xmlns="" xmlns:a16="http://schemas.microsoft.com/office/drawing/2014/main" id="{42874DB9-E3DE-0642-AB14-3D1F9AD4F8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5" name="Imagen 24">
            <a:extLst>
              <a:ext uri="{FF2B5EF4-FFF2-40B4-BE49-F238E27FC236}">
                <a16:creationId xmlns="" xmlns:a16="http://schemas.microsoft.com/office/drawing/2014/main" id="{185AC912-D060-0349-8C34-71E23ED746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6" name="Imagen 25">
            <a:extLst>
              <a:ext uri="{FF2B5EF4-FFF2-40B4-BE49-F238E27FC236}">
                <a16:creationId xmlns="" xmlns:a16="http://schemas.microsoft.com/office/drawing/2014/main" id="{5DDFECE4-A0C1-C449-8A61-1E291A7B3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99129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BULLET 1">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465461"/>
                </a:solidFill>
                <a:latin typeface="Arial" panose="020B0604020202020204" pitchFamily="34" charset="0"/>
                <a:cs typeface="Arial" panose="020B0604020202020204" pitchFamily="34" charset="0"/>
              </a:defRPr>
            </a:lvl1pPr>
          </a:lstStyle>
          <a:p>
            <a:pPr lvl="0"/>
            <a:r>
              <a:rPr lang="es-ES" dirty="0" err="1"/>
              <a:t>Bullets</a:t>
            </a:r>
            <a:r>
              <a:rPr lang="es-ES" dirty="0"/>
              <a:t> opción 1</a:t>
            </a:r>
          </a:p>
        </p:txBody>
      </p:sp>
      <p:sp>
        <p:nvSpPr>
          <p:cNvPr id="23" name="Rectángulo 12">
            <a:extLst>
              <a:ext uri="{FF2B5EF4-FFF2-40B4-BE49-F238E27FC236}">
                <a16:creationId xmlns="" xmlns:a16="http://schemas.microsoft.com/office/drawing/2014/main" id="{3463D6EF-75DA-7849-9978-3105D51C75D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77C22F40-B539-9E4F-8B10-3B45B6FEABC2}"/>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3EA3FAC1-E447-274A-AD64-9CAA22E472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247C4F39-C1A3-B142-9EEA-13D8058239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4143111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IDO BULLET 2">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CD2D37"/>
                </a:solidFill>
                <a:latin typeface="Arial" panose="020B0604020202020204" pitchFamily="34" charset="0"/>
                <a:cs typeface="Arial" panose="020B0604020202020204" pitchFamily="34" charset="0"/>
              </a:defRPr>
            </a:lvl1pPr>
          </a:lstStyle>
          <a:p>
            <a:pPr lvl="0"/>
            <a:r>
              <a:rPr lang="es-ES" dirty="0" err="1"/>
              <a:t>Bullets</a:t>
            </a:r>
            <a:r>
              <a:rPr lang="es-ES" dirty="0"/>
              <a:t> opción 2</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10170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745581"/>
            <a:ext cx="1855788" cy="1855787"/>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346075"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21" name="Marcador de posición de imagen 3">
            <a:extLst>
              <a:ext uri="{FF2B5EF4-FFF2-40B4-BE49-F238E27FC236}">
                <a16:creationId xmlns="" xmlns:a16="http://schemas.microsoft.com/office/drawing/2014/main" id="{4818C8CE-BCEA-714F-A573-C03D94C1967F}"/>
              </a:ext>
            </a:extLst>
          </p:cNvPr>
          <p:cNvSpPr>
            <a:spLocks noGrp="1"/>
          </p:cNvSpPr>
          <p:nvPr>
            <p:ph type="pic" sz="quarter" idx="17"/>
          </p:nvPr>
        </p:nvSpPr>
        <p:spPr>
          <a:xfrm>
            <a:off x="2768553" y="2745581"/>
            <a:ext cx="1855788" cy="1855787"/>
          </a:xfrm>
        </p:spPr>
        <p:txBody>
          <a:bodyPr/>
          <a:lstStyle/>
          <a:p>
            <a:endParaRPr lang="es-ES"/>
          </a:p>
        </p:txBody>
      </p:sp>
      <p:sp>
        <p:nvSpPr>
          <p:cNvPr id="23" name="Marcador de texto 9">
            <a:extLst>
              <a:ext uri="{FF2B5EF4-FFF2-40B4-BE49-F238E27FC236}">
                <a16:creationId xmlns="" xmlns:a16="http://schemas.microsoft.com/office/drawing/2014/main" id="{02FB4234-79E5-8842-8DC6-383CC7EFF811}"/>
              </a:ext>
            </a:extLst>
          </p:cNvPr>
          <p:cNvSpPr>
            <a:spLocks noGrp="1"/>
          </p:cNvSpPr>
          <p:nvPr>
            <p:ph type="body" sz="quarter" idx="18" hasCustomPrompt="1"/>
          </p:nvPr>
        </p:nvSpPr>
        <p:spPr>
          <a:xfrm>
            <a:off x="2757628"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25" name="Marcador de posición de imagen 3">
            <a:extLst>
              <a:ext uri="{FF2B5EF4-FFF2-40B4-BE49-F238E27FC236}">
                <a16:creationId xmlns="" xmlns:a16="http://schemas.microsoft.com/office/drawing/2014/main" id="{48AA3A60-A8A4-0941-9EBE-833049293017}"/>
              </a:ext>
            </a:extLst>
          </p:cNvPr>
          <p:cNvSpPr>
            <a:spLocks noGrp="1"/>
          </p:cNvSpPr>
          <p:nvPr>
            <p:ph type="pic" sz="quarter" idx="19"/>
          </p:nvPr>
        </p:nvSpPr>
        <p:spPr>
          <a:xfrm>
            <a:off x="5191031" y="2745581"/>
            <a:ext cx="1855788" cy="1855787"/>
          </a:xfrm>
        </p:spPr>
        <p:txBody>
          <a:bodyPr/>
          <a:lstStyle/>
          <a:p>
            <a:endParaRPr lang="es-ES"/>
          </a:p>
        </p:txBody>
      </p:sp>
      <p:sp>
        <p:nvSpPr>
          <p:cNvPr id="27" name="Marcador de texto 9">
            <a:extLst>
              <a:ext uri="{FF2B5EF4-FFF2-40B4-BE49-F238E27FC236}">
                <a16:creationId xmlns="" xmlns:a16="http://schemas.microsoft.com/office/drawing/2014/main" id="{743996FF-65F3-7241-931F-D6F7913CD348}"/>
              </a:ext>
            </a:extLst>
          </p:cNvPr>
          <p:cNvSpPr>
            <a:spLocks noGrp="1"/>
          </p:cNvSpPr>
          <p:nvPr>
            <p:ph type="body" sz="quarter" idx="20" hasCustomPrompt="1"/>
          </p:nvPr>
        </p:nvSpPr>
        <p:spPr>
          <a:xfrm>
            <a:off x="5191031"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28" name="Marcador de posición de imagen 3">
            <a:extLst>
              <a:ext uri="{FF2B5EF4-FFF2-40B4-BE49-F238E27FC236}">
                <a16:creationId xmlns="" xmlns:a16="http://schemas.microsoft.com/office/drawing/2014/main" id="{422BF8C7-B9DC-EA48-A488-AFF03D86E965}"/>
              </a:ext>
            </a:extLst>
          </p:cNvPr>
          <p:cNvSpPr>
            <a:spLocks noGrp="1"/>
          </p:cNvSpPr>
          <p:nvPr>
            <p:ph type="pic" sz="quarter" idx="21"/>
          </p:nvPr>
        </p:nvSpPr>
        <p:spPr>
          <a:xfrm>
            <a:off x="7613509" y="2745581"/>
            <a:ext cx="1855788" cy="1855787"/>
          </a:xfrm>
        </p:spPr>
        <p:txBody>
          <a:bodyPr/>
          <a:lstStyle/>
          <a:p>
            <a:endParaRPr lang="es-ES"/>
          </a:p>
        </p:txBody>
      </p:sp>
      <p:sp>
        <p:nvSpPr>
          <p:cNvPr id="30" name="Marcador de texto 9">
            <a:extLst>
              <a:ext uri="{FF2B5EF4-FFF2-40B4-BE49-F238E27FC236}">
                <a16:creationId xmlns="" xmlns:a16="http://schemas.microsoft.com/office/drawing/2014/main" id="{E7509D61-E65A-8647-8FB0-187304CA095E}"/>
              </a:ext>
            </a:extLst>
          </p:cNvPr>
          <p:cNvSpPr>
            <a:spLocks noGrp="1"/>
          </p:cNvSpPr>
          <p:nvPr>
            <p:ph type="body" sz="quarter" idx="22" hasCustomPrompt="1"/>
          </p:nvPr>
        </p:nvSpPr>
        <p:spPr>
          <a:xfrm>
            <a:off x="7613509"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 xmlns:a16="http://schemas.microsoft.com/office/drawing/2014/main" id="{9EA6B22B-3B33-D447-897C-C99CBB991FAC}"/>
              </a:ext>
            </a:extLst>
          </p:cNvPr>
          <p:cNvSpPr>
            <a:spLocks noGrp="1"/>
          </p:cNvSpPr>
          <p:nvPr>
            <p:ph type="pic" sz="quarter" idx="23"/>
          </p:nvPr>
        </p:nvSpPr>
        <p:spPr>
          <a:xfrm>
            <a:off x="10035986" y="2745581"/>
            <a:ext cx="1855788" cy="1855787"/>
          </a:xfrm>
        </p:spPr>
        <p:txBody>
          <a:bodyPr/>
          <a:lstStyle/>
          <a:p>
            <a:endParaRPr lang="es-ES"/>
          </a:p>
        </p:txBody>
      </p:sp>
      <p:sp>
        <p:nvSpPr>
          <p:cNvPr id="32" name="Marcador de texto 9">
            <a:extLst>
              <a:ext uri="{FF2B5EF4-FFF2-40B4-BE49-F238E27FC236}">
                <a16:creationId xmlns="" xmlns:a16="http://schemas.microsoft.com/office/drawing/2014/main" id="{45AE2BBF-E44A-1347-99FD-012C0D6F80BE}"/>
              </a:ext>
            </a:extLst>
          </p:cNvPr>
          <p:cNvSpPr>
            <a:spLocks noGrp="1"/>
          </p:cNvSpPr>
          <p:nvPr>
            <p:ph type="body" sz="quarter" idx="24" hasCustomPrompt="1"/>
          </p:nvPr>
        </p:nvSpPr>
        <p:spPr>
          <a:xfrm>
            <a:off x="10035986"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Rectángulo 12">
            <a:extLst>
              <a:ext uri="{FF2B5EF4-FFF2-40B4-BE49-F238E27FC236}">
                <a16:creationId xmlns="" xmlns:a16="http://schemas.microsoft.com/office/drawing/2014/main" id="{51D1CA5C-4990-7748-9147-DD76738ACAB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7" name="Marcador de texto 25">
            <a:extLst>
              <a:ext uri="{FF2B5EF4-FFF2-40B4-BE49-F238E27FC236}">
                <a16:creationId xmlns="" xmlns:a16="http://schemas.microsoft.com/office/drawing/2014/main" id="{BC361B8D-90DB-E845-831C-FA178D18DDC5}"/>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8" name="Imagen 37">
            <a:extLst>
              <a:ext uri="{FF2B5EF4-FFF2-40B4-BE49-F238E27FC236}">
                <a16:creationId xmlns="" xmlns:a16="http://schemas.microsoft.com/office/drawing/2014/main" id="{7535A1B1-6756-C843-834E-81D93E40587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9" name="Imagen 38">
            <a:extLst>
              <a:ext uri="{FF2B5EF4-FFF2-40B4-BE49-F238E27FC236}">
                <a16:creationId xmlns="" xmlns:a16="http://schemas.microsoft.com/office/drawing/2014/main" id="{A2192685-773C-8740-8F10-0077F0099F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2237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344889"/>
            <a:ext cx="1070601" cy="1070600"/>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3460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Marcador de posición de imagen 3">
            <a:extLst>
              <a:ext uri="{FF2B5EF4-FFF2-40B4-BE49-F238E27FC236}">
                <a16:creationId xmlns="" xmlns:a16="http://schemas.microsoft.com/office/drawing/2014/main" id="{35391634-36F2-DE47-992E-2E0AC7C43727}"/>
              </a:ext>
            </a:extLst>
          </p:cNvPr>
          <p:cNvSpPr>
            <a:spLocks noGrp="1"/>
          </p:cNvSpPr>
          <p:nvPr>
            <p:ph type="pic" sz="quarter" idx="28"/>
          </p:nvPr>
        </p:nvSpPr>
        <p:spPr>
          <a:xfrm>
            <a:off x="2086869" y="2344889"/>
            <a:ext cx="1070601" cy="1070600"/>
          </a:xfrm>
        </p:spPr>
        <p:txBody>
          <a:bodyPr/>
          <a:lstStyle/>
          <a:p>
            <a:endParaRPr lang="es-ES"/>
          </a:p>
        </p:txBody>
      </p:sp>
      <p:sp>
        <p:nvSpPr>
          <p:cNvPr id="37" name="Marcador de texto 9">
            <a:extLst>
              <a:ext uri="{FF2B5EF4-FFF2-40B4-BE49-F238E27FC236}">
                <a16:creationId xmlns="" xmlns:a16="http://schemas.microsoft.com/office/drawing/2014/main" id="{22CFC2F2-9FE3-014D-A971-88F3B24CBEAB}"/>
              </a:ext>
            </a:extLst>
          </p:cNvPr>
          <p:cNvSpPr>
            <a:spLocks noGrp="1"/>
          </p:cNvSpPr>
          <p:nvPr>
            <p:ph type="body" sz="quarter" idx="29" hasCustomPrompt="1"/>
          </p:nvPr>
        </p:nvSpPr>
        <p:spPr>
          <a:xfrm>
            <a:off x="208472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0" name="Marcador de posición de imagen 3">
            <a:extLst>
              <a:ext uri="{FF2B5EF4-FFF2-40B4-BE49-F238E27FC236}">
                <a16:creationId xmlns="" xmlns:a16="http://schemas.microsoft.com/office/drawing/2014/main" id="{39ECA5AB-EAE7-2F42-9741-3B7CA72E261A}"/>
              </a:ext>
            </a:extLst>
          </p:cNvPr>
          <p:cNvSpPr>
            <a:spLocks noGrp="1"/>
          </p:cNvSpPr>
          <p:nvPr>
            <p:ph type="pic" sz="quarter" idx="32"/>
          </p:nvPr>
        </p:nvSpPr>
        <p:spPr>
          <a:xfrm>
            <a:off x="3827663" y="2344889"/>
            <a:ext cx="1070601" cy="1070600"/>
          </a:xfrm>
        </p:spPr>
        <p:txBody>
          <a:bodyPr/>
          <a:lstStyle/>
          <a:p>
            <a:endParaRPr lang="es-ES"/>
          </a:p>
        </p:txBody>
      </p:sp>
      <p:sp>
        <p:nvSpPr>
          <p:cNvPr id="41" name="Marcador de texto 9">
            <a:extLst>
              <a:ext uri="{FF2B5EF4-FFF2-40B4-BE49-F238E27FC236}">
                <a16:creationId xmlns="" xmlns:a16="http://schemas.microsoft.com/office/drawing/2014/main" id="{1FD910D4-98C4-B940-AB74-50EF56BB1783}"/>
              </a:ext>
            </a:extLst>
          </p:cNvPr>
          <p:cNvSpPr>
            <a:spLocks noGrp="1"/>
          </p:cNvSpPr>
          <p:nvPr>
            <p:ph type="body" sz="quarter" idx="33" hasCustomPrompt="1"/>
          </p:nvPr>
        </p:nvSpPr>
        <p:spPr>
          <a:xfrm>
            <a:off x="38332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 xmlns:a16="http://schemas.microsoft.com/office/drawing/2014/main" id="{6CFBAEFD-5BCC-0547-B2A3-C61CC8D50ED6}"/>
              </a:ext>
            </a:extLst>
          </p:cNvPr>
          <p:cNvSpPr>
            <a:spLocks noGrp="1"/>
          </p:cNvSpPr>
          <p:nvPr>
            <p:ph type="pic" sz="quarter" idx="36"/>
          </p:nvPr>
        </p:nvSpPr>
        <p:spPr>
          <a:xfrm>
            <a:off x="5568457" y="2344889"/>
            <a:ext cx="1070601" cy="1070600"/>
          </a:xfrm>
        </p:spPr>
        <p:txBody>
          <a:bodyPr/>
          <a:lstStyle/>
          <a:p>
            <a:endParaRPr lang="es-ES"/>
          </a:p>
        </p:txBody>
      </p:sp>
      <p:sp>
        <p:nvSpPr>
          <p:cNvPr id="45" name="Marcador de texto 9">
            <a:extLst>
              <a:ext uri="{FF2B5EF4-FFF2-40B4-BE49-F238E27FC236}">
                <a16:creationId xmlns="" xmlns:a16="http://schemas.microsoft.com/office/drawing/2014/main" id="{063EE157-672E-9941-8361-76EC19360D00}"/>
              </a:ext>
            </a:extLst>
          </p:cNvPr>
          <p:cNvSpPr>
            <a:spLocks noGrp="1"/>
          </p:cNvSpPr>
          <p:nvPr>
            <p:ph type="body" sz="quarter" idx="37" hasCustomPrompt="1"/>
          </p:nvPr>
        </p:nvSpPr>
        <p:spPr>
          <a:xfrm>
            <a:off x="556069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 xmlns:a16="http://schemas.microsoft.com/office/drawing/2014/main" id="{6717E845-2CDC-3349-82F2-C97DCBFB00F2}"/>
              </a:ext>
            </a:extLst>
          </p:cNvPr>
          <p:cNvSpPr>
            <a:spLocks noGrp="1"/>
          </p:cNvSpPr>
          <p:nvPr>
            <p:ph type="pic" sz="quarter" idx="38"/>
          </p:nvPr>
        </p:nvSpPr>
        <p:spPr>
          <a:xfrm>
            <a:off x="7309251" y="2344889"/>
            <a:ext cx="1070601" cy="1070600"/>
          </a:xfrm>
        </p:spPr>
        <p:txBody>
          <a:bodyPr/>
          <a:lstStyle/>
          <a:p>
            <a:endParaRPr lang="es-ES"/>
          </a:p>
        </p:txBody>
      </p:sp>
      <p:sp>
        <p:nvSpPr>
          <p:cNvPr id="49" name="Marcador de texto 9">
            <a:extLst>
              <a:ext uri="{FF2B5EF4-FFF2-40B4-BE49-F238E27FC236}">
                <a16:creationId xmlns="" xmlns:a16="http://schemas.microsoft.com/office/drawing/2014/main" id="{6E1C6FE5-B218-464E-BE6E-6CB81FC9C0EA}"/>
              </a:ext>
            </a:extLst>
          </p:cNvPr>
          <p:cNvSpPr>
            <a:spLocks noGrp="1"/>
          </p:cNvSpPr>
          <p:nvPr>
            <p:ph type="body" sz="quarter" idx="39" hasCustomPrompt="1"/>
          </p:nvPr>
        </p:nvSpPr>
        <p:spPr>
          <a:xfrm>
            <a:off x="730924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 xmlns:a16="http://schemas.microsoft.com/office/drawing/2014/main" id="{9D1DCD0C-5413-D642-9FA3-69EB33988858}"/>
              </a:ext>
            </a:extLst>
          </p:cNvPr>
          <p:cNvSpPr>
            <a:spLocks noGrp="1"/>
          </p:cNvSpPr>
          <p:nvPr>
            <p:ph type="pic" sz="quarter" idx="40"/>
          </p:nvPr>
        </p:nvSpPr>
        <p:spPr>
          <a:xfrm>
            <a:off x="9050045" y="2344889"/>
            <a:ext cx="1070601" cy="1070600"/>
          </a:xfrm>
        </p:spPr>
        <p:txBody>
          <a:bodyPr/>
          <a:lstStyle/>
          <a:p>
            <a:endParaRPr lang="es-ES"/>
          </a:p>
        </p:txBody>
      </p:sp>
      <p:sp>
        <p:nvSpPr>
          <p:cNvPr id="51" name="Marcador de texto 9">
            <a:extLst>
              <a:ext uri="{FF2B5EF4-FFF2-40B4-BE49-F238E27FC236}">
                <a16:creationId xmlns="" xmlns:a16="http://schemas.microsoft.com/office/drawing/2014/main" id="{86EE8817-D8F7-C04E-A6E3-1DC172F7B48B}"/>
              </a:ext>
            </a:extLst>
          </p:cNvPr>
          <p:cNvSpPr>
            <a:spLocks noGrp="1"/>
          </p:cNvSpPr>
          <p:nvPr>
            <p:ph type="body" sz="quarter" idx="41" hasCustomPrompt="1"/>
          </p:nvPr>
        </p:nvSpPr>
        <p:spPr>
          <a:xfrm>
            <a:off x="905004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28D8F0FC-D6E6-0746-AEE9-090324C97344}"/>
              </a:ext>
            </a:extLst>
          </p:cNvPr>
          <p:cNvSpPr>
            <a:spLocks noGrp="1"/>
          </p:cNvSpPr>
          <p:nvPr>
            <p:ph type="pic" sz="quarter" idx="42"/>
          </p:nvPr>
        </p:nvSpPr>
        <p:spPr>
          <a:xfrm>
            <a:off x="10790841" y="2344889"/>
            <a:ext cx="1070601" cy="1070600"/>
          </a:xfrm>
        </p:spPr>
        <p:txBody>
          <a:bodyPr/>
          <a:lstStyle/>
          <a:p>
            <a:endParaRPr lang="es-ES"/>
          </a:p>
        </p:txBody>
      </p:sp>
      <p:sp>
        <p:nvSpPr>
          <p:cNvPr id="53" name="Marcador de texto 9">
            <a:extLst>
              <a:ext uri="{FF2B5EF4-FFF2-40B4-BE49-F238E27FC236}">
                <a16:creationId xmlns="" xmlns:a16="http://schemas.microsoft.com/office/drawing/2014/main" id="{3319A07D-4E07-0643-91FF-4341E0D96A0E}"/>
              </a:ext>
            </a:extLst>
          </p:cNvPr>
          <p:cNvSpPr>
            <a:spLocks noGrp="1"/>
          </p:cNvSpPr>
          <p:nvPr>
            <p:ph type="body" sz="quarter" idx="43" hasCustomPrompt="1"/>
          </p:nvPr>
        </p:nvSpPr>
        <p:spPr>
          <a:xfrm>
            <a:off x="10790841"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 xmlns:a16="http://schemas.microsoft.com/office/drawing/2014/main" id="{9951FA60-0B14-0A40-B74F-549DF839F5A1}"/>
              </a:ext>
            </a:extLst>
          </p:cNvPr>
          <p:cNvSpPr>
            <a:spLocks noGrp="1"/>
          </p:cNvSpPr>
          <p:nvPr>
            <p:ph type="pic" sz="quarter" idx="44"/>
          </p:nvPr>
        </p:nvSpPr>
        <p:spPr>
          <a:xfrm>
            <a:off x="346075" y="4600591"/>
            <a:ext cx="1070601" cy="1070600"/>
          </a:xfrm>
        </p:spPr>
        <p:txBody>
          <a:bodyPr/>
          <a:lstStyle/>
          <a:p>
            <a:endParaRPr lang="es-ES"/>
          </a:p>
        </p:txBody>
      </p:sp>
      <p:sp>
        <p:nvSpPr>
          <p:cNvPr id="55" name="Marcador de texto 9">
            <a:extLst>
              <a:ext uri="{FF2B5EF4-FFF2-40B4-BE49-F238E27FC236}">
                <a16:creationId xmlns="" xmlns:a16="http://schemas.microsoft.com/office/drawing/2014/main" id="{06EE74B2-31AD-5244-8E72-5C8AEE5B1524}"/>
              </a:ext>
            </a:extLst>
          </p:cNvPr>
          <p:cNvSpPr>
            <a:spLocks noGrp="1"/>
          </p:cNvSpPr>
          <p:nvPr>
            <p:ph type="body" sz="quarter" idx="45" hasCustomPrompt="1"/>
          </p:nvPr>
        </p:nvSpPr>
        <p:spPr>
          <a:xfrm>
            <a:off x="3460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 xmlns:a16="http://schemas.microsoft.com/office/drawing/2014/main" id="{A775D428-0EC4-6A44-9E52-16E1D61EED8B}"/>
              </a:ext>
            </a:extLst>
          </p:cNvPr>
          <p:cNvSpPr>
            <a:spLocks noGrp="1"/>
          </p:cNvSpPr>
          <p:nvPr>
            <p:ph type="pic" sz="quarter" idx="46"/>
          </p:nvPr>
        </p:nvSpPr>
        <p:spPr>
          <a:xfrm>
            <a:off x="2086869" y="4600591"/>
            <a:ext cx="1070601" cy="1070600"/>
          </a:xfrm>
        </p:spPr>
        <p:txBody>
          <a:bodyPr/>
          <a:lstStyle/>
          <a:p>
            <a:endParaRPr lang="es-ES"/>
          </a:p>
        </p:txBody>
      </p:sp>
      <p:sp>
        <p:nvSpPr>
          <p:cNvPr id="57" name="Marcador de texto 9">
            <a:extLst>
              <a:ext uri="{FF2B5EF4-FFF2-40B4-BE49-F238E27FC236}">
                <a16:creationId xmlns="" xmlns:a16="http://schemas.microsoft.com/office/drawing/2014/main" id="{CAE1DA1A-2E91-6048-9D06-35468F6D4800}"/>
              </a:ext>
            </a:extLst>
          </p:cNvPr>
          <p:cNvSpPr>
            <a:spLocks noGrp="1"/>
          </p:cNvSpPr>
          <p:nvPr>
            <p:ph type="body" sz="quarter" idx="47" hasCustomPrompt="1"/>
          </p:nvPr>
        </p:nvSpPr>
        <p:spPr>
          <a:xfrm>
            <a:off x="208472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 xmlns:a16="http://schemas.microsoft.com/office/drawing/2014/main" id="{189C04E2-F4D4-5047-BCB7-3E55999E6BC3}"/>
              </a:ext>
            </a:extLst>
          </p:cNvPr>
          <p:cNvSpPr>
            <a:spLocks noGrp="1"/>
          </p:cNvSpPr>
          <p:nvPr>
            <p:ph type="pic" sz="quarter" idx="48"/>
          </p:nvPr>
        </p:nvSpPr>
        <p:spPr>
          <a:xfrm>
            <a:off x="3827663" y="4600591"/>
            <a:ext cx="1070601" cy="1070600"/>
          </a:xfrm>
        </p:spPr>
        <p:txBody>
          <a:bodyPr/>
          <a:lstStyle/>
          <a:p>
            <a:endParaRPr lang="es-ES"/>
          </a:p>
        </p:txBody>
      </p:sp>
      <p:sp>
        <p:nvSpPr>
          <p:cNvPr id="59" name="Marcador de texto 9">
            <a:extLst>
              <a:ext uri="{FF2B5EF4-FFF2-40B4-BE49-F238E27FC236}">
                <a16:creationId xmlns="" xmlns:a16="http://schemas.microsoft.com/office/drawing/2014/main" id="{3172EB21-F390-314F-8DE5-A4A8B8578E18}"/>
              </a:ext>
            </a:extLst>
          </p:cNvPr>
          <p:cNvSpPr>
            <a:spLocks noGrp="1"/>
          </p:cNvSpPr>
          <p:nvPr>
            <p:ph type="body" sz="quarter" idx="49" hasCustomPrompt="1"/>
          </p:nvPr>
        </p:nvSpPr>
        <p:spPr>
          <a:xfrm>
            <a:off x="38332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 xmlns:a16="http://schemas.microsoft.com/office/drawing/2014/main" id="{3389D84D-0793-2A49-9401-D9B63807B29A}"/>
              </a:ext>
            </a:extLst>
          </p:cNvPr>
          <p:cNvSpPr>
            <a:spLocks noGrp="1"/>
          </p:cNvSpPr>
          <p:nvPr>
            <p:ph type="pic" sz="quarter" idx="50"/>
          </p:nvPr>
        </p:nvSpPr>
        <p:spPr>
          <a:xfrm>
            <a:off x="5568457" y="4600591"/>
            <a:ext cx="1070601" cy="1070600"/>
          </a:xfrm>
        </p:spPr>
        <p:txBody>
          <a:bodyPr/>
          <a:lstStyle/>
          <a:p>
            <a:endParaRPr lang="es-ES"/>
          </a:p>
        </p:txBody>
      </p:sp>
      <p:sp>
        <p:nvSpPr>
          <p:cNvPr id="61" name="Marcador de texto 9">
            <a:extLst>
              <a:ext uri="{FF2B5EF4-FFF2-40B4-BE49-F238E27FC236}">
                <a16:creationId xmlns="" xmlns:a16="http://schemas.microsoft.com/office/drawing/2014/main" id="{E6A169E1-7891-CA48-B132-C44DA819D83F}"/>
              </a:ext>
            </a:extLst>
          </p:cNvPr>
          <p:cNvSpPr>
            <a:spLocks noGrp="1"/>
          </p:cNvSpPr>
          <p:nvPr>
            <p:ph type="body" sz="quarter" idx="51" hasCustomPrompt="1"/>
          </p:nvPr>
        </p:nvSpPr>
        <p:spPr>
          <a:xfrm>
            <a:off x="556069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 xmlns:a16="http://schemas.microsoft.com/office/drawing/2014/main" id="{DB228D49-E6A4-594F-A668-D2B9D6057A7F}"/>
              </a:ext>
            </a:extLst>
          </p:cNvPr>
          <p:cNvSpPr>
            <a:spLocks noGrp="1"/>
          </p:cNvSpPr>
          <p:nvPr>
            <p:ph type="pic" sz="quarter" idx="52"/>
          </p:nvPr>
        </p:nvSpPr>
        <p:spPr>
          <a:xfrm>
            <a:off x="7309251" y="4600591"/>
            <a:ext cx="1070601" cy="1070600"/>
          </a:xfrm>
        </p:spPr>
        <p:txBody>
          <a:bodyPr/>
          <a:lstStyle/>
          <a:p>
            <a:endParaRPr lang="es-ES"/>
          </a:p>
        </p:txBody>
      </p:sp>
      <p:sp>
        <p:nvSpPr>
          <p:cNvPr id="63" name="Marcador de texto 9">
            <a:extLst>
              <a:ext uri="{FF2B5EF4-FFF2-40B4-BE49-F238E27FC236}">
                <a16:creationId xmlns="" xmlns:a16="http://schemas.microsoft.com/office/drawing/2014/main" id="{B4604F28-6D88-DA4F-A0F5-2A0AB402924F}"/>
              </a:ext>
            </a:extLst>
          </p:cNvPr>
          <p:cNvSpPr>
            <a:spLocks noGrp="1"/>
          </p:cNvSpPr>
          <p:nvPr>
            <p:ph type="body" sz="quarter" idx="53" hasCustomPrompt="1"/>
          </p:nvPr>
        </p:nvSpPr>
        <p:spPr>
          <a:xfrm>
            <a:off x="730924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 xmlns:a16="http://schemas.microsoft.com/office/drawing/2014/main" id="{2F29AB9C-48D1-8A4C-8596-E45E3CE1E360}"/>
              </a:ext>
            </a:extLst>
          </p:cNvPr>
          <p:cNvSpPr>
            <a:spLocks noGrp="1"/>
          </p:cNvSpPr>
          <p:nvPr>
            <p:ph type="pic" sz="quarter" idx="54"/>
          </p:nvPr>
        </p:nvSpPr>
        <p:spPr>
          <a:xfrm>
            <a:off x="9050045" y="4600591"/>
            <a:ext cx="1070601" cy="1070600"/>
          </a:xfrm>
        </p:spPr>
        <p:txBody>
          <a:bodyPr/>
          <a:lstStyle/>
          <a:p>
            <a:endParaRPr lang="es-ES"/>
          </a:p>
        </p:txBody>
      </p:sp>
      <p:sp>
        <p:nvSpPr>
          <p:cNvPr id="65" name="Marcador de texto 9">
            <a:extLst>
              <a:ext uri="{FF2B5EF4-FFF2-40B4-BE49-F238E27FC236}">
                <a16:creationId xmlns="" xmlns:a16="http://schemas.microsoft.com/office/drawing/2014/main" id="{C2E2253D-2DDE-E44C-95B7-D20BF761388A}"/>
              </a:ext>
            </a:extLst>
          </p:cNvPr>
          <p:cNvSpPr>
            <a:spLocks noGrp="1"/>
          </p:cNvSpPr>
          <p:nvPr>
            <p:ph type="body" sz="quarter" idx="55" hasCustomPrompt="1"/>
          </p:nvPr>
        </p:nvSpPr>
        <p:spPr>
          <a:xfrm>
            <a:off x="905004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 xmlns:a16="http://schemas.microsoft.com/office/drawing/2014/main" id="{9EA08731-779D-824A-9B42-1711BB5D6ABC}"/>
              </a:ext>
            </a:extLst>
          </p:cNvPr>
          <p:cNvSpPr>
            <a:spLocks noGrp="1"/>
          </p:cNvSpPr>
          <p:nvPr>
            <p:ph type="pic" sz="quarter" idx="56"/>
          </p:nvPr>
        </p:nvSpPr>
        <p:spPr>
          <a:xfrm>
            <a:off x="10790841" y="4600591"/>
            <a:ext cx="1070601" cy="1070600"/>
          </a:xfrm>
        </p:spPr>
        <p:txBody>
          <a:bodyPr/>
          <a:lstStyle/>
          <a:p>
            <a:endParaRPr lang="es-ES"/>
          </a:p>
        </p:txBody>
      </p:sp>
      <p:sp>
        <p:nvSpPr>
          <p:cNvPr id="67" name="Marcador de texto 9">
            <a:extLst>
              <a:ext uri="{FF2B5EF4-FFF2-40B4-BE49-F238E27FC236}">
                <a16:creationId xmlns="" xmlns:a16="http://schemas.microsoft.com/office/drawing/2014/main" id="{DAC70E83-F80C-9E4B-967E-2E866BDF91D5}"/>
              </a:ext>
            </a:extLst>
          </p:cNvPr>
          <p:cNvSpPr>
            <a:spLocks noGrp="1"/>
          </p:cNvSpPr>
          <p:nvPr>
            <p:ph type="body" sz="quarter" idx="57" hasCustomPrompt="1"/>
          </p:nvPr>
        </p:nvSpPr>
        <p:spPr>
          <a:xfrm>
            <a:off x="10790841"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7" name="Rectángulo 12">
            <a:extLst>
              <a:ext uri="{FF2B5EF4-FFF2-40B4-BE49-F238E27FC236}">
                <a16:creationId xmlns="" xmlns:a16="http://schemas.microsoft.com/office/drawing/2014/main" id="{696FE60F-B4AB-1B44-A0CD-2E68272C5CBD}"/>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68" name="Marcador de texto 25">
            <a:extLst>
              <a:ext uri="{FF2B5EF4-FFF2-40B4-BE49-F238E27FC236}">
                <a16:creationId xmlns="" xmlns:a16="http://schemas.microsoft.com/office/drawing/2014/main" id="{5CD13D27-843E-E447-97D2-CE7165CA6A2C}"/>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69" name="Imagen 68">
            <a:extLst>
              <a:ext uri="{FF2B5EF4-FFF2-40B4-BE49-F238E27FC236}">
                <a16:creationId xmlns="" xmlns:a16="http://schemas.microsoft.com/office/drawing/2014/main" id="{3B251D43-5E01-4E43-85C5-494D3CED6E6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70" name="Imagen 69">
            <a:extLst>
              <a:ext uri="{FF2B5EF4-FFF2-40B4-BE49-F238E27FC236}">
                <a16:creationId xmlns="" xmlns:a16="http://schemas.microsoft.com/office/drawing/2014/main" id="{0BB1DDDF-A9FC-5B42-B2AD-A41D3D26D8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11513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AA420386-7DDF-0849-B2BF-C314AEFD2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49980582-E233-1649-938B-DB4F37081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68FBCBBF-7BC4-EC48-9749-10B98DD77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 xmlns:a16="http://schemas.microsoft.com/office/drawing/2014/main" id="{B3C02A77-8C53-B34F-AC00-AD38D1D47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 xmlns:a16="http://schemas.microsoft.com/office/drawing/2014/main" id="{2FE5EFEB-FABD-5B46-AF94-9003D942C1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9E490-98B3-D842-AB20-11CAA7B732D2}" type="slidenum">
              <a:rPr lang="es-ES" smtClean="0"/>
              <a:t>‹Nº›</a:t>
            </a:fld>
            <a:endParaRPr lang="es-ES"/>
          </a:p>
        </p:txBody>
      </p:sp>
    </p:spTree>
    <p:extLst>
      <p:ext uri="{BB962C8B-B14F-4D97-AF65-F5344CB8AC3E}">
        <p14:creationId xmlns:p14="http://schemas.microsoft.com/office/powerpoint/2010/main" val="1368898321"/>
      </p:ext>
    </p:extLst>
  </p:cSld>
  <p:clrMap bg1="lt1" tx1="dk1" bg2="lt2" tx2="dk2" accent1="accent1" accent2="accent2" accent3="accent3" accent4="accent4" accent5="accent5" accent6="accent6" hlink="hlink" folHlink="folHlink"/>
  <p:sldLayoutIdLst>
    <p:sldLayoutId id="2147483650" r:id="rId1"/>
    <p:sldLayoutId id="2147483666" r:id="rId2"/>
    <p:sldLayoutId id="2147483660" r:id="rId3"/>
    <p:sldLayoutId id="2147483649" r:id="rId4"/>
    <p:sldLayoutId id="2147483661" r:id="rId5"/>
    <p:sldLayoutId id="2147483663" r:id="rId6"/>
    <p:sldLayoutId id="2147483664" r:id="rId7"/>
    <p:sldLayoutId id="2147483665" r:id="rId8"/>
    <p:sldLayoutId id="2147483667" r:id="rId9"/>
    <p:sldLayoutId id="2147483668" r:id="rId10"/>
    <p:sldLayoutId id="2147483669" r:id="rId11"/>
    <p:sldLayoutId id="2147483677" r:id="rId12"/>
    <p:sldLayoutId id="2147483678" r:id="rId13"/>
    <p:sldLayoutId id="2147483679" r:id="rId14"/>
    <p:sldLayoutId id="2147483680" r:id="rId15"/>
    <p:sldLayoutId id="2147483670" r:id="rId16"/>
    <p:sldLayoutId id="2147483671" r:id="rId17"/>
    <p:sldLayoutId id="2147483672" r:id="rId18"/>
    <p:sldLayoutId id="2147483673" r:id="rId19"/>
    <p:sldLayoutId id="2147483674" r:id="rId20"/>
    <p:sldLayoutId id="2147483675" r:id="rId21"/>
    <p:sldLayoutId id="2147483676" r:id="rId22"/>
    <p:sldLayoutId id="214748366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19.sv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20.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7.svg"/><Relationship Id="rId15" Type="http://schemas.openxmlformats.org/officeDocument/2006/relationships/image" Target="../media/image37.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3" Type="http://schemas.openxmlformats.org/officeDocument/2006/relationships/image" Target="../media/image40.png"/><Relationship Id="rId7" Type="http://schemas.openxmlformats.org/officeDocument/2006/relationships/image" Target="../media/image15.png"/><Relationship Id="rId12" Type="http://schemas.openxmlformats.org/officeDocument/2006/relationships/image" Target="../media/image47.svg"/><Relationship Id="rId2" Type="http://schemas.openxmlformats.org/officeDocument/2006/relationships/notesSlide" Target="../notesSlides/notesSlide11.xml"/><Relationship Id="rId16"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15.svg"/><Relationship Id="rId11"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image" Target="../media/image19.svg"/><Relationship Id="rId4" Type="http://schemas.openxmlformats.org/officeDocument/2006/relationships/image" Target="../media/image45.svg"/><Relationship Id="rId9" Type="http://schemas.openxmlformats.org/officeDocument/2006/relationships/image" Target="../media/image16.png"/><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9.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15.png"/><Relationship Id="rId21" Type="http://schemas.openxmlformats.org/officeDocument/2006/relationships/image" Target="../media/image48.PNG"/><Relationship Id="rId12" Type="http://schemas.openxmlformats.org/officeDocument/2006/relationships/image" Target="../media/image18.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12.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9.xml"/><Relationship Id="rId11" Type="http://schemas.openxmlformats.org/officeDocument/2006/relationships/image" Target="../media/image17.png"/><Relationship Id="rId24" Type="http://schemas.openxmlformats.org/officeDocument/2006/relationships/image" Target="../media/image51.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19.svg"/><Relationship Id="rId19" Type="http://schemas.openxmlformats.org/officeDocument/2006/relationships/image" Target="../media/image46.PNG"/><Relationship Id="rId9" Type="http://schemas.openxmlformats.org/officeDocument/2006/relationships/image" Target="../media/image16.png"/><Relationship Id="rId14" Type="http://schemas.openxmlformats.org/officeDocument/2006/relationships/image" Target="../media/image20.png"/><Relationship Id="rId22"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6.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54.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5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hyperlink" Target="https://youtu.be/vFv-Igot1aQ" TargetMode="External"/><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58.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7.png"/><Relationship Id="rId3" Type="http://schemas.openxmlformats.org/officeDocument/2006/relationships/image" Target="../media/image40.png"/><Relationship Id="rId7" Type="http://schemas.openxmlformats.org/officeDocument/2006/relationships/image" Target="../media/image15.png"/><Relationship Id="rId12" Type="http://schemas.openxmlformats.org/officeDocument/2006/relationships/image" Target="../media/image47.svg"/><Relationship Id="rId2" Type="http://schemas.openxmlformats.org/officeDocument/2006/relationships/notesSlide" Target="../notesSlides/notesSlide16.xml"/><Relationship Id="rId16"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15.svg"/><Relationship Id="rId11" Type="http://schemas.openxmlformats.org/officeDocument/2006/relationships/image" Target="../media/image41.png"/><Relationship Id="rId5" Type="http://schemas.openxmlformats.org/officeDocument/2006/relationships/image" Target="../media/image14.png"/><Relationship Id="rId15" Type="http://schemas.openxmlformats.org/officeDocument/2006/relationships/image" Target="../media/image19.png"/><Relationship Id="rId10" Type="http://schemas.openxmlformats.org/officeDocument/2006/relationships/image" Target="../media/image19.svg"/><Relationship Id="rId4" Type="http://schemas.openxmlformats.org/officeDocument/2006/relationships/image" Target="../media/image45.svg"/><Relationship Id="rId9" Type="http://schemas.openxmlformats.org/officeDocument/2006/relationships/image" Target="../media/image16.png"/><Relationship Id="rId1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19.svg"/><Relationship Id="rId11" Type="http://schemas.openxmlformats.org/officeDocument/2006/relationships/image" Target="../media/image59.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1.png"/><Relationship Id="rId7" Type="http://schemas.openxmlformats.org/officeDocument/2006/relationships/image" Target="../media/image19.svg"/><Relationship Id="rId12"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7.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64.png"/><Relationship Id="rId3" Type="http://schemas.openxmlformats.org/officeDocument/2006/relationships/notesSlide" Target="../notesSlides/notesSlide19.xml"/><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hemeOverride" Target="../theme/themeOverride1.xml"/><Relationship Id="rId6" Type="http://schemas.openxmlformats.org/officeDocument/2006/relationships/image" Target="../media/image17.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6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66.png"/><Relationship Id="rId3" Type="http://schemas.openxmlformats.org/officeDocument/2006/relationships/notesSlide" Target="../notesSlides/notesSlide20.xml"/><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17.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65.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6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68.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70.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7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72.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73.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74.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9.svg"/><Relationship Id="rId11" Type="http://schemas.openxmlformats.org/officeDocument/2006/relationships/image" Target="../media/image75.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19.svg"/><Relationship Id="rId11" Type="http://schemas.openxmlformats.org/officeDocument/2006/relationships/image" Target="../media/image76.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9.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77.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notesSlide" Target="../notesSlides/notesSlide31.xml"/><Relationship Id="rId7" Type="http://schemas.openxmlformats.org/officeDocument/2006/relationships/image" Target="../media/image17.svg"/><Relationship Id="rId12" Type="http://schemas.openxmlformats.org/officeDocument/2006/relationships/image" Target="../media/image19.png"/><Relationship Id="rId2" Type="http://schemas.openxmlformats.org/officeDocument/2006/relationships/slideLayout" Target="../slideLayouts/slideLayout19.xml"/><Relationship Id="rId1" Type="http://schemas.openxmlformats.org/officeDocument/2006/relationships/themeOverride" Target="../theme/themeOverride3.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79.png"/><Relationship Id="rId15" Type="http://schemas.openxmlformats.org/officeDocument/2006/relationships/image" Target="../media/image81.png"/><Relationship Id="rId10" Type="http://schemas.openxmlformats.org/officeDocument/2006/relationships/image" Target="../media/image17.png"/><Relationship Id="rId4" Type="http://schemas.openxmlformats.org/officeDocument/2006/relationships/image" Target="../media/image78.png"/><Relationship Id="rId9" Type="http://schemas.openxmlformats.org/officeDocument/2006/relationships/image" Target="../media/image19.svg"/><Relationship Id="rId14"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83.png"/><Relationship Id="rId3" Type="http://schemas.openxmlformats.org/officeDocument/2006/relationships/notesSlide" Target="../notesSlides/notesSlide32.xml"/><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slideLayout" Target="../slideLayouts/slideLayout19.xml"/><Relationship Id="rId1" Type="http://schemas.openxmlformats.org/officeDocument/2006/relationships/themeOverride" Target="../theme/themeOverride4.xml"/><Relationship Id="rId6" Type="http://schemas.openxmlformats.org/officeDocument/2006/relationships/image" Target="../media/image17.svg"/><Relationship Id="rId11" Type="http://schemas.openxmlformats.org/officeDocument/2006/relationships/image" Target="../media/image19.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82.png"/><Relationship Id="rId9" Type="http://schemas.openxmlformats.org/officeDocument/2006/relationships/image" Target="../media/image17.png"/><Relationship Id="rId1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85.jpeg"/><Relationship Id="rId3" Type="http://schemas.openxmlformats.org/officeDocument/2006/relationships/image" Target="../media/image15.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17.svg"/><Relationship Id="rId11" Type="http://schemas.openxmlformats.org/officeDocument/2006/relationships/image" Target="../media/image19.png"/><Relationship Id="rId10" Type="http://schemas.openxmlformats.org/officeDocument/2006/relationships/image" Target="../media/image18.png"/><Relationship Id="rId9" Type="http://schemas.openxmlformats.org/officeDocument/2006/relationships/image" Target="../media/image17.png"/><Relationship Id="rId14" Type="http://schemas.openxmlformats.org/officeDocument/2006/relationships/image" Target="../media/image86.jpeg"/></Relationships>
</file>

<file path=ppt/slides/_rels/slide3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0.png"/><Relationship Id="rId12" Type="http://schemas.openxmlformats.org/officeDocument/2006/relationships/image" Target="../media/image47.svg"/><Relationship Id="rId2" Type="http://schemas.openxmlformats.org/officeDocument/2006/relationships/notesSlide" Target="../notesSlides/notesSlide34.xml"/><Relationship Id="rId16" Type="http://schemas.openxmlformats.org/officeDocument/2006/relationships/image" Target="../media/image20.png"/><Relationship Id="rId1" Type="http://schemas.openxmlformats.org/officeDocument/2006/relationships/slideLayout" Target="../slideLayouts/slideLayout19.xml"/><Relationship Id="rId6" Type="http://schemas.openxmlformats.org/officeDocument/2006/relationships/image" Target="../media/image19.svg"/><Relationship Id="rId11" Type="http://schemas.openxmlformats.org/officeDocument/2006/relationships/image" Target="../media/image41.png"/><Relationship Id="rId5" Type="http://schemas.openxmlformats.org/officeDocument/2006/relationships/image" Target="../media/image16.png"/><Relationship Id="rId15" Type="http://schemas.openxmlformats.org/officeDocument/2006/relationships/image" Target="../media/image19.png"/><Relationship Id="rId10" Type="http://schemas.openxmlformats.org/officeDocument/2006/relationships/image" Target="../media/image15.svg"/><Relationship Id="rId4" Type="http://schemas.openxmlformats.org/officeDocument/2006/relationships/image" Target="../media/image17.svg"/><Relationship Id="rId9" Type="http://schemas.openxmlformats.org/officeDocument/2006/relationships/image" Target="../media/image14.png"/><Relationship Id="rId14" Type="http://schemas.openxmlformats.org/officeDocument/2006/relationships/image" Target="../media/image18.png"/></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jpeg"/><Relationship Id="rId2" Type="http://schemas.openxmlformats.org/officeDocument/2006/relationships/notesSlide" Target="../notesSlides/notesSlide35.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jpe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jpe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9.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5.svg"/><Relationship Id="rId9"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hyperlink" Target="https://creativecommons.org/licenses/by-nc-sa/4.0/deed.es_ES" TargetMode="External"/><Relationship Id="rId2" Type="http://schemas.openxmlformats.org/officeDocument/2006/relationships/hyperlink" Target="https://www.incibe.es/" TargetMode="External"/><Relationship Id="rId1" Type="http://schemas.openxmlformats.org/officeDocument/2006/relationships/slideLayout" Target="../slideLayouts/slideLayout23.xml"/><Relationship Id="rId4" Type="http://schemas.openxmlformats.org/officeDocument/2006/relationships/image" Target="../media/image108.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5.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osi.es/es/actualidad/blog/2015/08/10/que-son-los-sistemas-de-reputacion" TargetMode="External"/><Relationship Id="rId7" Type="http://schemas.openxmlformats.org/officeDocument/2006/relationships/image" Target="../media/image19.svg"/><Relationship Id="rId12"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7.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9.svg"/><Relationship Id="rId11" Type="http://schemas.openxmlformats.org/officeDocument/2006/relationships/image" Target="../media/image29.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9.svg"/><Relationship Id="rId11" Type="http://schemas.openxmlformats.org/officeDocument/2006/relationships/image" Target="../media/image30.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9.svg"/><Relationship Id="rId11" Type="http://schemas.openxmlformats.org/officeDocument/2006/relationships/image" Target="../media/image3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7.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2877A8C4-0F10-CC41-824E-CBDAAC054E3E}"/>
              </a:ext>
            </a:extLst>
          </p:cNvPr>
          <p:cNvSpPr>
            <a:spLocks noGrp="1"/>
          </p:cNvSpPr>
          <p:nvPr>
            <p:ph type="body" sz="quarter" idx="10"/>
          </p:nvPr>
        </p:nvSpPr>
        <p:spPr>
          <a:xfrm>
            <a:off x="871120" y="1930266"/>
            <a:ext cx="10551845" cy="1178694"/>
          </a:xfrm>
        </p:spPr>
        <p:txBody>
          <a:bodyPr/>
          <a:lstStyle/>
          <a:p>
            <a:r>
              <a:rPr lang="es-ES" sz="3600" dirty="0" smtClean="0"/>
              <a:t>Taller formativo “</a:t>
            </a:r>
            <a:r>
              <a:rPr lang="es-ES" sz="3600" dirty="0"/>
              <a:t>Identificando riesgos en tiendas online, correos, SMS y llamadas fraudulentas</a:t>
            </a:r>
            <a:r>
              <a:rPr lang="es-ES" sz="3600" dirty="0" smtClean="0"/>
              <a:t>”</a:t>
            </a:r>
            <a:endParaRPr lang="es-ES" sz="3600" dirty="0"/>
          </a:p>
        </p:txBody>
      </p:sp>
    </p:spTree>
    <p:extLst>
      <p:ext uri="{BB962C8B-B14F-4D97-AF65-F5344CB8AC3E}">
        <p14:creationId xmlns:p14="http://schemas.microsoft.com/office/powerpoint/2010/main" val="3749835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magen que contiene electrónica, circuito&#10;&#10;Descripción generada automáticamente">
            <a:extLst>
              <a:ext uri="{FF2B5EF4-FFF2-40B4-BE49-F238E27FC236}">
                <a16:creationId xmlns="" xmlns:a16="http://schemas.microsoft.com/office/drawing/2014/main" id="{241DE41B-0363-4923-B669-6C85FC8C5312}"/>
              </a:ext>
            </a:extLst>
          </p:cNvPr>
          <p:cNvPicPr>
            <a:picLocks noChangeAspect="1"/>
          </p:cNvPicPr>
          <p:nvPr/>
        </p:nvPicPr>
        <p:blipFill>
          <a:blip r:embed="rId3"/>
          <a:stretch>
            <a:fillRect/>
          </a:stretch>
        </p:blipFill>
        <p:spPr>
          <a:xfrm>
            <a:off x="5849484" y="770287"/>
            <a:ext cx="2935412" cy="2675013"/>
          </a:xfrm>
          <a:prstGeom prst="rect">
            <a:avLst/>
          </a:prstGeom>
        </p:spPr>
      </p:pic>
      <p:sp>
        <p:nvSpPr>
          <p:cNvPr id="7" name="Marcador de texto 6">
            <a:extLst>
              <a:ext uri="{FF2B5EF4-FFF2-40B4-BE49-F238E27FC236}">
                <a16:creationId xmlns="" xmlns:a16="http://schemas.microsoft.com/office/drawing/2014/main" id="{CAF1E7C4-2080-4E7A-993A-EDDDFBE1DA36}"/>
              </a:ext>
            </a:extLst>
          </p:cNvPr>
          <p:cNvSpPr>
            <a:spLocks noGrp="1"/>
          </p:cNvSpPr>
          <p:nvPr>
            <p:ph type="body" sz="quarter" idx="16"/>
          </p:nvPr>
        </p:nvSpPr>
        <p:spPr>
          <a:xfrm>
            <a:off x="557411" y="2785521"/>
            <a:ext cx="2729143" cy="459176"/>
          </a:xfrm>
        </p:spPr>
        <p:txBody>
          <a:bodyPr>
            <a:normAutofit lnSpcReduction="10000"/>
          </a:bodyPr>
          <a:lstStyle/>
          <a:p>
            <a:pPr algn="ctr"/>
            <a:r>
              <a:rPr lang="es-ES" b="1" dirty="0"/>
              <a:t>Tarjetas de crédito o débito</a:t>
            </a:r>
          </a:p>
        </p:txBody>
      </p:sp>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8"/>
            <a:ext cx="6819223" cy="715144"/>
          </a:xfrm>
        </p:spPr>
        <p:txBody>
          <a:bodyPr>
            <a:normAutofit/>
          </a:bodyPr>
          <a:lstStyle/>
          <a:p>
            <a:r>
              <a:rPr lang="es-ES" sz="2000" dirty="0"/>
              <a:t>1.6 COMPROBAR LAS FORMAS DE PAGO</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 xmlns:a16="http://schemas.microsoft.com/office/drawing/2014/main"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919E90C1-C61C-4CCC-B4BD-3AB7B8CAE95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CECCBA5-BE87-4D8F-8F41-5B578A602882}"/>
              </a:ext>
            </a:extLst>
          </p:cNvPr>
          <p:cNvPicPr>
            <a:picLocks noChangeAspect="1"/>
          </p:cNvPicPr>
          <p:nvPr/>
        </p:nvPicPr>
        <p:blipFill>
          <a:blip r:embed="rId8"/>
          <a:stretch>
            <a:fillRect/>
          </a:stretch>
        </p:blipFill>
        <p:spPr>
          <a:xfrm>
            <a:off x="161370" y="6008987"/>
            <a:ext cx="691200" cy="691200"/>
          </a:xfrm>
          <a:prstGeom prst="rect">
            <a:avLst/>
          </a:prstGeom>
        </p:spPr>
      </p:pic>
      <p:sp>
        <p:nvSpPr>
          <p:cNvPr id="21" name="Diagrama de flujo: terminador 20">
            <a:extLst>
              <a:ext uri="{FF2B5EF4-FFF2-40B4-BE49-F238E27FC236}">
                <a16:creationId xmlns="" xmlns:a16="http://schemas.microsoft.com/office/drawing/2014/main" id="{1CA9C4BD-C370-4A3F-834D-DB34E2F7F59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5F88F5A2-58EA-446A-A069-7D3334A8AA7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B364F407-9DFE-4884-AD83-E6964503FA61}"/>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5EE57504-205B-4964-9FCB-623960208230}"/>
              </a:ext>
            </a:extLst>
          </p:cNvPr>
          <p:cNvPicPr>
            <a:picLocks noChangeAspect="1"/>
          </p:cNvPicPr>
          <p:nvPr/>
        </p:nvPicPr>
        <p:blipFill>
          <a:blip r:embed="rId8"/>
          <a:stretch>
            <a:fillRect/>
          </a:stretch>
        </p:blipFill>
        <p:spPr>
          <a:xfrm>
            <a:off x="161370" y="6008987"/>
            <a:ext cx="691200" cy="691200"/>
          </a:xfrm>
          <a:prstGeom prst="rect">
            <a:avLst/>
          </a:prstGeom>
        </p:spPr>
      </p:pic>
      <p:pic>
        <p:nvPicPr>
          <p:cNvPr id="25" name="Imagen 24" descr="Imagen que contiene reloj&#10;&#10;Descripción generada automáticamente">
            <a:extLst>
              <a:ext uri="{FF2B5EF4-FFF2-40B4-BE49-F238E27FC236}">
                <a16:creationId xmlns="" xmlns:a16="http://schemas.microsoft.com/office/drawing/2014/main" id="{8611036A-6215-4FB1-92BF-5398F85637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1D126982-2625-4FDB-94FB-B4F3592C7BC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7" name="Diagrama de flujo: terminador 26">
            <a:extLst>
              <a:ext uri="{FF2B5EF4-FFF2-40B4-BE49-F238E27FC236}">
                <a16:creationId xmlns="" xmlns:a16="http://schemas.microsoft.com/office/drawing/2014/main" id="{324CC4A5-D459-435C-845C-76224F2BF52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Gráfico 27">
            <a:extLst>
              <a:ext uri="{FF2B5EF4-FFF2-40B4-BE49-F238E27FC236}">
                <a16:creationId xmlns="" xmlns:a16="http://schemas.microsoft.com/office/drawing/2014/main" id="{C2CDA084-8AC5-42A9-925F-F000ACD903A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019899E6-8925-48A4-A336-D8B6965B3BF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30" name="Diagrama de flujo: terminador 29">
            <a:extLst>
              <a:ext uri="{FF2B5EF4-FFF2-40B4-BE49-F238E27FC236}">
                <a16:creationId xmlns="" xmlns:a16="http://schemas.microsoft.com/office/drawing/2014/main" id="{CCDD6C4B-851B-47E8-A7B8-62D93489EB8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D341620F-9FC8-4FB8-B6F5-0C3580D303A2}"/>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0E910473-95C7-4258-BB89-90A2B6719BAF}"/>
              </a:ext>
            </a:extLst>
          </p:cNvPr>
          <p:cNvPicPr>
            <a:picLocks noChangeAspect="1"/>
          </p:cNvPicPr>
          <p:nvPr/>
        </p:nvPicPr>
        <p:blipFill>
          <a:blip r:embed="rId8"/>
          <a:stretch>
            <a:fillRect/>
          </a:stretch>
        </p:blipFill>
        <p:spPr>
          <a:xfrm>
            <a:off x="161370" y="6008987"/>
            <a:ext cx="691200" cy="691200"/>
          </a:xfrm>
          <a:prstGeom prst="rect">
            <a:avLst/>
          </a:prstGeom>
        </p:spPr>
      </p:pic>
      <p:sp>
        <p:nvSpPr>
          <p:cNvPr id="33" name="Diagrama de flujo: terminador 32">
            <a:extLst>
              <a:ext uri="{FF2B5EF4-FFF2-40B4-BE49-F238E27FC236}">
                <a16:creationId xmlns="" xmlns:a16="http://schemas.microsoft.com/office/drawing/2014/main" id="{4B023EDE-A321-42A7-9265-C29EE359D79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4" name="Gráfico 33">
            <a:extLst>
              <a:ext uri="{FF2B5EF4-FFF2-40B4-BE49-F238E27FC236}">
                <a16:creationId xmlns="" xmlns:a16="http://schemas.microsoft.com/office/drawing/2014/main" id="{FBD0E350-B872-47C6-936C-1EA68605DCD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5" name="Gráfico 34">
            <a:extLst>
              <a:ext uri="{FF2B5EF4-FFF2-40B4-BE49-F238E27FC236}">
                <a16:creationId xmlns="" xmlns:a16="http://schemas.microsoft.com/office/drawing/2014/main" id="{4B4E006A-74F2-4B18-98F4-E02E85F3BF3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D782F457-C526-4AFF-A830-2075E4B30E70}"/>
              </a:ext>
            </a:extLst>
          </p:cNvPr>
          <p:cNvPicPr>
            <a:picLocks noChangeAspect="1"/>
          </p:cNvPicPr>
          <p:nvPr/>
        </p:nvPicPr>
        <p:blipFill>
          <a:blip r:embed="rId8"/>
          <a:stretch>
            <a:fillRect/>
          </a:stretch>
        </p:blipFill>
        <p:spPr>
          <a:xfrm>
            <a:off x="161370" y="6008987"/>
            <a:ext cx="691200" cy="691200"/>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363D7FDB-90A3-4137-9098-28B4561BAAF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B0349F75-756A-491D-B0BB-E6B050682FF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40" name="Marcador de texto 6">
            <a:extLst>
              <a:ext uri="{FF2B5EF4-FFF2-40B4-BE49-F238E27FC236}">
                <a16:creationId xmlns="" xmlns:a16="http://schemas.microsoft.com/office/drawing/2014/main" id="{6716DA31-500F-43F6-B297-EACF06CC8304}"/>
              </a:ext>
            </a:extLst>
          </p:cNvPr>
          <p:cNvSpPr txBox="1">
            <a:spLocks/>
          </p:cNvSpPr>
          <p:nvPr/>
        </p:nvSpPr>
        <p:spPr>
          <a:xfrm>
            <a:off x="3366857" y="2785521"/>
            <a:ext cx="2729143"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Tarjetas prepago</a:t>
            </a:r>
          </a:p>
        </p:txBody>
      </p:sp>
      <p:sp>
        <p:nvSpPr>
          <p:cNvPr id="41" name="Marcador de texto 6">
            <a:extLst>
              <a:ext uri="{FF2B5EF4-FFF2-40B4-BE49-F238E27FC236}">
                <a16:creationId xmlns="" xmlns:a16="http://schemas.microsoft.com/office/drawing/2014/main" id="{AF593DAC-EA40-4B8A-9D72-200EA5B48E7E}"/>
              </a:ext>
            </a:extLst>
          </p:cNvPr>
          <p:cNvSpPr txBox="1">
            <a:spLocks/>
          </p:cNvSpPr>
          <p:nvPr/>
        </p:nvSpPr>
        <p:spPr>
          <a:xfrm>
            <a:off x="5955130" y="2775831"/>
            <a:ext cx="2729143"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Transferencia bancaria</a:t>
            </a:r>
          </a:p>
        </p:txBody>
      </p:sp>
      <p:sp>
        <p:nvSpPr>
          <p:cNvPr id="43" name="Marcador de texto 6">
            <a:extLst>
              <a:ext uri="{FF2B5EF4-FFF2-40B4-BE49-F238E27FC236}">
                <a16:creationId xmlns="" xmlns:a16="http://schemas.microsoft.com/office/drawing/2014/main" id="{AC4475D7-DBF3-4099-BE08-770A3CE4FCF7}"/>
              </a:ext>
            </a:extLst>
          </p:cNvPr>
          <p:cNvSpPr txBox="1">
            <a:spLocks/>
          </p:cNvSpPr>
          <p:nvPr/>
        </p:nvSpPr>
        <p:spPr>
          <a:xfrm>
            <a:off x="8543402" y="2785521"/>
            <a:ext cx="2729143"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Plataformas de pago</a:t>
            </a:r>
          </a:p>
        </p:txBody>
      </p:sp>
      <p:sp>
        <p:nvSpPr>
          <p:cNvPr id="45" name="Marcador de texto 6">
            <a:extLst>
              <a:ext uri="{FF2B5EF4-FFF2-40B4-BE49-F238E27FC236}">
                <a16:creationId xmlns="" xmlns:a16="http://schemas.microsoft.com/office/drawing/2014/main" id="{B01A1BC8-BB5E-43FE-BBD0-690859723A44}"/>
              </a:ext>
            </a:extLst>
          </p:cNvPr>
          <p:cNvSpPr txBox="1">
            <a:spLocks/>
          </p:cNvSpPr>
          <p:nvPr/>
        </p:nvSpPr>
        <p:spPr>
          <a:xfrm>
            <a:off x="1704015" y="5311434"/>
            <a:ext cx="2729143" cy="459176"/>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Transferencia instantánea</a:t>
            </a:r>
          </a:p>
        </p:txBody>
      </p:sp>
      <p:sp>
        <p:nvSpPr>
          <p:cNvPr id="47" name="Marcador de texto 6">
            <a:extLst>
              <a:ext uri="{FF2B5EF4-FFF2-40B4-BE49-F238E27FC236}">
                <a16:creationId xmlns="" xmlns:a16="http://schemas.microsoft.com/office/drawing/2014/main" id="{36D082C4-4AEC-4DC9-A9BC-5F276D25775D}"/>
              </a:ext>
            </a:extLst>
          </p:cNvPr>
          <p:cNvSpPr txBox="1">
            <a:spLocks/>
          </p:cNvSpPr>
          <p:nvPr/>
        </p:nvSpPr>
        <p:spPr>
          <a:xfrm>
            <a:off x="4731428" y="5311434"/>
            <a:ext cx="2729143"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Pago contra reembolso</a:t>
            </a:r>
          </a:p>
        </p:txBody>
      </p:sp>
      <p:sp>
        <p:nvSpPr>
          <p:cNvPr id="48" name="Marcador de texto 6">
            <a:extLst>
              <a:ext uri="{FF2B5EF4-FFF2-40B4-BE49-F238E27FC236}">
                <a16:creationId xmlns="" xmlns:a16="http://schemas.microsoft.com/office/drawing/2014/main" id="{951983E6-4DAA-4E10-8D54-0E6A6F56D0A5}"/>
              </a:ext>
            </a:extLst>
          </p:cNvPr>
          <p:cNvSpPr txBox="1">
            <a:spLocks/>
          </p:cNvSpPr>
          <p:nvPr/>
        </p:nvSpPr>
        <p:spPr>
          <a:xfrm>
            <a:off x="7758842" y="5311434"/>
            <a:ext cx="2729143" cy="459176"/>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Pago con el teléfono móvil</a:t>
            </a:r>
          </a:p>
        </p:txBody>
      </p:sp>
      <p:pic>
        <p:nvPicPr>
          <p:cNvPr id="4" name="Imagen 3">
            <a:extLst>
              <a:ext uri="{FF2B5EF4-FFF2-40B4-BE49-F238E27FC236}">
                <a16:creationId xmlns="" xmlns:a16="http://schemas.microsoft.com/office/drawing/2014/main" id="{BAB159BC-5F62-456D-899F-F77B4DB390A8}"/>
              </a:ext>
            </a:extLst>
          </p:cNvPr>
          <p:cNvPicPr>
            <a:picLocks noChangeAspect="1"/>
          </p:cNvPicPr>
          <p:nvPr/>
        </p:nvPicPr>
        <p:blipFill>
          <a:blip r:embed="rId12"/>
          <a:stretch>
            <a:fillRect/>
          </a:stretch>
        </p:blipFill>
        <p:spPr>
          <a:xfrm>
            <a:off x="5189075" y="3658491"/>
            <a:ext cx="1813849" cy="1652943"/>
          </a:xfrm>
          <a:prstGeom prst="rect">
            <a:avLst/>
          </a:prstGeom>
        </p:spPr>
      </p:pic>
      <p:pic>
        <p:nvPicPr>
          <p:cNvPr id="6" name="Imagen 5">
            <a:extLst>
              <a:ext uri="{FF2B5EF4-FFF2-40B4-BE49-F238E27FC236}">
                <a16:creationId xmlns="" xmlns:a16="http://schemas.microsoft.com/office/drawing/2014/main" id="{868B30C5-7E4C-47EA-A5A4-21004DCFED04}"/>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1055301" y="1439757"/>
            <a:ext cx="1733361" cy="1336074"/>
          </a:xfrm>
          <a:prstGeom prst="rect">
            <a:avLst/>
          </a:prstGeom>
        </p:spPr>
      </p:pic>
      <p:pic>
        <p:nvPicPr>
          <p:cNvPr id="13" name="Imagen 12">
            <a:extLst>
              <a:ext uri="{FF2B5EF4-FFF2-40B4-BE49-F238E27FC236}">
                <a16:creationId xmlns="" xmlns:a16="http://schemas.microsoft.com/office/drawing/2014/main" id="{19774D06-7829-470D-B791-148D27F24F2C}"/>
              </a:ext>
            </a:extLst>
          </p:cNvPr>
          <p:cNvPicPr>
            <a:picLocks noChangeAspect="1"/>
          </p:cNvPicPr>
          <p:nvPr/>
        </p:nvPicPr>
        <p:blipFill>
          <a:blip r:embed="rId14"/>
          <a:srcRect/>
          <a:stretch/>
        </p:blipFill>
        <p:spPr>
          <a:xfrm>
            <a:off x="8598631" y="1059309"/>
            <a:ext cx="2457450" cy="2152650"/>
          </a:xfrm>
          <a:prstGeom prst="rect">
            <a:avLst/>
          </a:prstGeom>
        </p:spPr>
      </p:pic>
      <p:pic>
        <p:nvPicPr>
          <p:cNvPr id="20" name="Imagen 19" descr="Imagen que contiene estacionamiento, firmar, bicicleta, medidor&#10;&#10;Descripción generada automáticamente">
            <a:extLst>
              <a:ext uri="{FF2B5EF4-FFF2-40B4-BE49-F238E27FC236}">
                <a16:creationId xmlns="" xmlns:a16="http://schemas.microsoft.com/office/drawing/2014/main" id="{FDD1C08E-825C-4034-ADC5-A53A3046481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8419470" y="3693225"/>
            <a:ext cx="1407886" cy="1572148"/>
          </a:xfrm>
          <a:prstGeom prst="rect">
            <a:avLst/>
          </a:prstGeom>
        </p:spPr>
      </p:pic>
      <p:pic>
        <p:nvPicPr>
          <p:cNvPr id="44" name="Imagen 43" descr="Imagen que contiene dibujo&#10;&#10;Descripción generada automáticamente">
            <a:extLst>
              <a:ext uri="{FF2B5EF4-FFF2-40B4-BE49-F238E27FC236}">
                <a16:creationId xmlns="" xmlns:a16="http://schemas.microsoft.com/office/drawing/2014/main" id="{C003B29D-136D-403E-BD0D-3216987C0D65}"/>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50903" y="1529877"/>
            <a:ext cx="1361049" cy="1232310"/>
          </a:xfrm>
          <a:prstGeom prst="rect">
            <a:avLst/>
          </a:prstGeom>
        </p:spPr>
      </p:pic>
      <p:pic>
        <p:nvPicPr>
          <p:cNvPr id="49" name="Imagen 48" descr="Imagen que contiene dibujo&#10;&#10;Descripción generada automáticamente">
            <a:extLst>
              <a:ext uri="{FF2B5EF4-FFF2-40B4-BE49-F238E27FC236}">
                <a16:creationId xmlns="" xmlns:a16="http://schemas.microsoft.com/office/drawing/2014/main" id="{16058F4E-6ECB-4DE8-BB83-CCA5449F20B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325731" y="3703501"/>
            <a:ext cx="1485709" cy="1558419"/>
          </a:xfrm>
          <a:prstGeom prst="rect">
            <a:avLst/>
          </a:prstGeom>
        </p:spPr>
      </p:pic>
    </p:spTree>
    <p:extLst>
      <p:ext uri="{BB962C8B-B14F-4D97-AF65-F5344CB8AC3E}">
        <p14:creationId xmlns:p14="http://schemas.microsoft.com/office/powerpoint/2010/main" val="3815189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1</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8"/>
            <a:ext cx="6819223" cy="702522"/>
          </a:xfrm>
        </p:spPr>
        <p:txBody>
          <a:bodyPr>
            <a:normAutofit/>
          </a:bodyPr>
          <a:lstStyle/>
          <a:p>
            <a:r>
              <a:rPr lang="es-ES" sz="2000" dirty="0"/>
              <a:t>1.8 TIENDAS LEGÍTIMAS VS TIENDAS ILEGALES</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1382221"/>
          </a:xfrm>
        </p:spPr>
        <p:txBody>
          <a:bodyPr>
            <a:normAutofit/>
          </a:bodyPr>
          <a:lstStyle/>
          <a:p>
            <a:r>
              <a:rPr lang="es-ES" dirty="0"/>
              <a:t>Seguro que has comprado alguna vez por Internet. ¿Recuerdas cuál fue el último sitio donde compraste? Accede de nuevo y comprueba que todos los elementos que se han descrito en el contenido coinciden con la plataforma de compra online que utilizaste. ¡Esperemos que no te lleves una mala sorpresa!</a:t>
            </a:r>
          </a:p>
          <a:p>
            <a:endParaRPr lang="es-ES" dirty="0"/>
          </a:p>
        </p:txBody>
      </p:sp>
      <p:pic>
        <p:nvPicPr>
          <p:cNvPr id="14" name="Gráfico 13">
            <a:extLst>
              <a:ext uri="{FF2B5EF4-FFF2-40B4-BE49-F238E27FC236}">
                <a16:creationId xmlns="" xmlns:a16="http://schemas.microsoft.com/office/drawing/2014/main" id="{7235797A-D687-43B1-9F96-C7FDA4F5C73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3318564" y="2112316"/>
            <a:ext cx="1360800" cy="1360800"/>
          </a:xfrm>
          <a:prstGeom prst="rect">
            <a:avLst/>
          </a:prstGeom>
        </p:spPr>
      </p:pic>
      <p:pic>
        <p:nvPicPr>
          <p:cNvPr id="15" name="Gráfico 14">
            <a:extLst>
              <a:ext uri="{FF2B5EF4-FFF2-40B4-BE49-F238E27FC236}">
                <a16:creationId xmlns="" xmlns:a16="http://schemas.microsoft.com/office/drawing/2014/main" id="{C374EBDB-991C-421D-8E9A-A76FD929A9B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0" y="2351199"/>
            <a:ext cx="3610379" cy="3564093"/>
          </a:xfrm>
          <a:prstGeom prst="rect">
            <a:avLst/>
          </a:prstGeom>
        </p:spPr>
      </p:pic>
      <p:sp>
        <p:nvSpPr>
          <p:cNvPr id="9" name="Diagrama de flujo: terminador 8">
            <a:extLst>
              <a:ext uri="{FF2B5EF4-FFF2-40B4-BE49-F238E27FC236}">
                <a16:creationId xmlns="" xmlns:a16="http://schemas.microsoft.com/office/drawing/2014/main" id="{CE5186DD-16E9-4E68-99B1-A2D0FCF319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1F10500D-C97E-45A3-9F9A-B6CEC10BDC4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A21ACC93-AFEE-4889-9756-E612A6138A0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DFE50C76-865B-4C29-942B-91C8FD4CD80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610379" y="3806497"/>
            <a:ext cx="2084202" cy="2492705"/>
          </a:xfrm>
          <a:prstGeom prst="rect">
            <a:avLst/>
          </a:prstGeom>
        </p:spPr>
      </p:pic>
      <p:sp>
        <p:nvSpPr>
          <p:cNvPr id="13" name="Diagrama de flujo: terminador 12">
            <a:extLst>
              <a:ext uri="{FF2B5EF4-FFF2-40B4-BE49-F238E27FC236}">
                <a16:creationId xmlns="" xmlns:a16="http://schemas.microsoft.com/office/drawing/2014/main" id="{E3548672-94E6-4B5F-BD34-840455AA20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357B9662-80F7-42AD-A290-3323027C869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8CF05370-FB71-4038-90CE-425C5CD31C0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BCF0FB1B-2327-408D-BA6C-E4A9A0BDDDB5}"/>
              </a:ext>
            </a:extLst>
          </p:cNvPr>
          <p:cNvPicPr>
            <a:picLocks noChangeAspect="1"/>
          </p:cNvPicPr>
          <p:nvPr/>
        </p:nvPicPr>
        <p:blipFill>
          <a:blip r:embed="rId13"/>
          <a:stretch>
            <a:fillRect/>
          </a:stretch>
        </p:blipFill>
        <p:spPr>
          <a:xfrm>
            <a:off x="161370" y="6008987"/>
            <a:ext cx="691200" cy="691200"/>
          </a:xfrm>
          <a:prstGeom prst="rect">
            <a:avLst/>
          </a:prstGeom>
        </p:spPr>
      </p:pic>
      <p:sp>
        <p:nvSpPr>
          <p:cNvPr id="19" name="Diagrama de flujo: terminador 18">
            <a:extLst>
              <a:ext uri="{FF2B5EF4-FFF2-40B4-BE49-F238E27FC236}">
                <a16:creationId xmlns="" xmlns:a16="http://schemas.microsoft.com/office/drawing/2014/main" id="{0C443D98-5144-4A0E-B3F9-182FCF7D505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531A3C7B-DA74-49EA-850D-C163D2E1AA2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81FE284A-F3C1-47B1-A8A7-0FAB29AA4A5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4D201906-DC93-4CCA-87C6-FA2AD09CDB19}"/>
              </a:ext>
            </a:extLst>
          </p:cNvPr>
          <p:cNvPicPr>
            <a:picLocks noChangeAspect="1"/>
          </p:cNvPicPr>
          <p:nvPr/>
        </p:nvPicPr>
        <p:blipFill>
          <a:blip r:embed="rId13"/>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A7362B93-6776-4DE6-9B35-B0945573B29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BE6E96A8-88FC-43AE-90A1-2AB4FF313D7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8BE4B5C1-31E5-43BB-950C-7F487F2CADC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15FCDB60-5868-45DF-B240-7C05BC60ED0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6632784-456C-42C1-803B-EEC958DB68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73AADAA4-36C3-4D3F-82F1-650DD1AB48C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1EC88DC2-3E1C-4D83-A909-B3BB633B095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C5B8758-5A72-4EF1-9CDE-DD080624439D}"/>
              </a:ext>
            </a:extLst>
          </p:cNvPr>
          <p:cNvPicPr>
            <a:picLocks noChangeAspect="1"/>
          </p:cNvPicPr>
          <p:nvPr/>
        </p:nvPicPr>
        <p:blipFill>
          <a:blip r:embed="rId13"/>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99C2366D-627E-4398-9D5A-B39A03BDA3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DC9F0B95-E6AC-484F-8BBD-57D5387E646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50E413E1-8BBB-4E6D-A45A-B2BB6039161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8EA96BE9-495C-46AF-BD14-9F0A9F6D5D8E}"/>
              </a:ext>
            </a:extLst>
          </p:cNvPr>
          <p:cNvPicPr>
            <a:picLocks noChangeAspect="1"/>
          </p:cNvPicPr>
          <p:nvPr/>
        </p:nvPicPr>
        <p:blipFill>
          <a:blip r:embed="rId13"/>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56E84FA6-C570-4645-B47E-D9FF6B04475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69B29F27-25C0-4BF9-A33B-B0411092E44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022526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8"/>
            <a:ext cx="6819223" cy="702522"/>
          </a:xfrm>
        </p:spPr>
        <p:txBody>
          <a:bodyPr>
            <a:normAutofit/>
          </a:bodyPr>
          <a:lstStyle/>
          <a:p>
            <a:r>
              <a:rPr lang="es-ES" sz="2000" dirty="0" smtClean="0"/>
              <a:t>1.9 EJEMPLO TIENDA ILEGAL</a:t>
            </a:r>
            <a:endParaRPr lang="es-ES" sz="2000" dirty="0"/>
          </a:p>
        </p:txBody>
      </p:sp>
      <p:sp>
        <p:nvSpPr>
          <p:cNvPr id="9" name="Diagrama de flujo: terminador 8">
            <a:extLst>
              <a:ext uri="{FF2B5EF4-FFF2-40B4-BE49-F238E27FC236}">
                <a16:creationId xmlns="" xmlns:a16="http://schemas.microsoft.com/office/drawing/2014/main" id="{CE5186DD-16E9-4E68-99B1-A2D0FCF319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1F10500D-C97E-45A3-9F9A-B6CEC10BDC4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A21ACC93-AFEE-4889-9756-E612A6138A0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 xmlns:a16="http://schemas.microsoft.com/office/drawing/2014/main" id="{E3548672-94E6-4B5F-BD34-840455AA20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357B9662-80F7-42AD-A290-3323027C869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8CF05370-FB71-4038-90CE-425C5CD31C0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BCF0FB1B-2327-408D-BA6C-E4A9A0BDDDB5}"/>
              </a:ext>
            </a:extLst>
          </p:cNvPr>
          <p:cNvPicPr>
            <a:picLocks noChangeAspect="1"/>
          </p:cNvPicPr>
          <p:nvPr/>
        </p:nvPicPr>
        <p:blipFill>
          <a:blip r:embed="rId11"/>
          <a:stretch>
            <a:fillRect/>
          </a:stretch>
        </p:blipFill>
        <p:spPr>
          <a:xfrm>
            <a:off x="161370" y="6008987"/>
            <a:ext cx="691200" cy="691200"/>
          </a:xfrm>
          <a:prstGeom prst="rect">
            <a:avLst/>
          </a:prstGeom>
        </p:spPr>
      </p:pic>
      <p:sp>
        <p:nvSpPr>
          <p:cNvPr id="19" name="Diagrama de flujo: terminador 18">
            <a:extLst>
              <a:ext uri="{FF2B5EF4-FFF2-40B4-BE49-F238E27FC236}">
                <a16:creationId xmlns="" xmlns:a16="http://schemas.microsoft.com/office/drawing/2014/main" id="{0C443D98-5144-4A0E-B3F9-182FCF7D505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531A3C7B-DA74-49EA-850D-C163D2E1AA2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81FE284A-F3C1-47B1-A8A7-0FAB29AA4A5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4D201906-DC93-4CCA-87C6-FA2AD09CDB19}"/>
              </a:ext>
            </a:extLst>
          </p:cNvPr>
          <p:cNvPicPr>
            <a:picLocks noChangeAspect="1"/>
          </p:cNvPicPr>
          <p:nvPr/>
        </p:nvPicPr>
        <p:blipFill>
          <a:blip r:embed="rId11"/>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A7362B93-6776-4DE6-9B35-B0945573B29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BE6E96A8-88FC-43AE-90A1-2AB4FF313D7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8BE4B5C1-31E5-43BB-950C-7F487F2CADC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15FCDB60-5868-45DF-B240-7C05BC60ED0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6632784-456C-42C1-803B-EEC958DB68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73AADAA4-36C3-4D3F-82F1-650DD1AB48C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1EC88DC2-3E1C-4D83-A909-B3BB633B095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C5B8758-5A72-4EF1-9CDE-DD080624439D}"/>
              </a:ext>
            </a:extLst>
          </p:cNvPr>
          <p:cNvPicPr>
            <a:picLocks noChangeAspect="1"/>
          </p:cNvPicPr>
          <p:nvPr/>
        </p:nvPicPr>
        <p:blipFill>
          <a:blip r:embed="rId11"/>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99C2366D-627E-4398-9D5A-B39A03BDA3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DC9F0B95-E6AC-484F-8BBD-57D5387E646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50E413E1-8BBB-4E6D-A45A-B2BB6039161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8EA96BE9-495C-46AF-BD14-9F0A9F6D5D8E}"/>
              </a:ext>
            </a:extLst>
          </p:cNvPr>
          <p:cNvPicPr>
            <a:picLocks noChangeAspect="1"/>
          </p:cNvPicPr>
          <p:nvPr/>
        </p:nvPicPr>
        <p:blipFill>
          <a:blip r:embed="rId11"/>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56E84FA6-C570-4645-B47E-D9FF6B04475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69B29F27-25C0-4BF9-A33B-B0411092E44F}"/>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47" name="Imagen 46"/>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69145" y="1486044"/>
            <a:ext cx="10058400" cy="4084415"/>
          </a:xfrm>
          <a:prstGeom prst="rect">
            <a:avLst/>
          </a:prstGeom>
        </p:spPr>
      </p:pic>
      <p:pic>
        <p:nvPicPr>
          <p:cNvPr id="48" name="Imagen 47"/>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312158" y="1353579"/>
            <a:ext cx="3572374" cy="5191850"/>
          </a:xfrm>
          <a:prstGeom prst="rect">
            <a:avLst/>
          </a:prstGeom>
        </p:spPr>
      </p:pic>
      <p:pic>
        <p:nvPicPr>
          <p:cNvPr id="49" name="Imagen 48"/>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965133" y="1231012"/>
            <a:ext cx="6714286" cy="5133333"/>
          </a:xfrm>
          <a:prstGeom prst="rect">
            <a:avLst/>
          </a:prstGeom>
        </p:spPr>
      </p:pic>
      <p:pic>
        <p:nvPicPr>
          <p:cNvPr id="50" name="Imagen 49"/>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8034608" y="2596765"/>
            <a:ext cx="3877216" cy="1352739"/>
          </a:xfrm>
          <a:prstGeom prst="rect">
            <a:avLst/>
          </a:prstGeom>
        </p:spPr>
      </p:pic>
      <p:pic>
        <p:nvPicPr>
          <p:cNvPr id="51" name="Imagen 50"/>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277684" y="1734050"/>
            <a:ext cx="10058400" cy="3588401"/>
          </a:xfrm>
          <a:prstGeom prst="rect">
            <a:avLst/>
          </a:prstGeom>
        </p:spPr>
      </p:pic>
      <p:pic>
        <p:nvPicPr>
          <p:cNvPr id="52" name="Imagen 51"/>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069145" y="1705015"/>
            <a:ext cx="10058400" cy="3985270"/>
          </a:xfrm>
          <a:prstGeom prst="rect">
            <a:avLst/>
          </a:prstGeom>
        </p:spPr>
      </p:pic>
      <p:pic>
        <p:nvPicPr>
          <p:cNvPr id="53" name="Imagen 5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1069145" y="2246061"/>
            <a:ext cx="10058400" cy="2478951"/>
          </a:xfrm>
          <a:prstGeom prst="rect">
            <a:avLst/>
          </a:prstGeom>
        </p:spPr>
      </p:pic>
      <p:pic>
        <p:nvPicPr>
          <p:cNvPr id="54" name="Imagen 5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918031" y="1139820"/>
            <a:ext cx="5877745" cy="5468113"/>
          </a:xfrm>
          <a:prstGeom prst="rect">
            <a:avLst/>
          </a:prstGeom>
        </p:spPr>
      </p:pic>
      <p:pic>
        <p:nvPicPr>
          <p:cNvPr id="55" name="Imagen 54"/>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1724527" y="1014420"/>
            <a:ext cx="9228345" cy="5843580"/>
          </a:xfrm>
          <a:prstGeom prst="rect">
            <a:avLst/>
          </a:prstGeom>
        </p:spPr>
      </p:pic>
      <p:pic>
        <p:nvPicPr>
          <p:cNvPr id="56" name="Imagen 55"/>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219221" y="1764141"/>
            <a:ext cx="10058400" cy="3805137"/>
          </a:xfrm>
          <a:prstGeom prst="rect">
            <a:avLst/>
          </a:prstGeom>
        </p:spPr>
      </p:pic>
      <p:pic>
        <p:nvPicPr>
          <p:cNvPr id="57" name="Imagen 5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1742467" y="1299865"/>
            <a:ext cx="8707065" cy="4258269"/>
          </a:xfrm>
          <a:prstGeom prst="rect">
            <a:avLst/>
          </a:prstGeom>
        </p:spPr>
      </p:pic>
      <p:pic>
        <p:nvPicPr>
          <p:cNvPr id="58" name="Imagen 57"/>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2249306" y="1065090"/>
            <a:ext cx="7271693" cy="5652813"/>
          </a:xfrm>
          <a:prstGeom prst="rect">
            <a:avLst/>
          </a:prstGeom>
        </p:spPr>
      </p:pic>
    </p:spTree>
    <p:extLst>
      <p:ext uri="{BB962C8B-B14F-4D97-AF65-F5344CB8AC3E}">
        <p14:creationId xmlns:p14="http://schemas.microsoft.com/office/powerpoint/2010/main" val="315606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F55C43BA-ACC0-4E17-856A-D1A98F17422B}"/>
              </a:ext>
            </a:extLst>
          </p:cNvPr>
          <p:cNvSpPr>
            <a:spLocks noGrp="1"/>
          </p:cNvSpPr>
          <p:nvPr>
            <p:ph type="body" sz="quarter" idx="15"/>
          </p:nvPr>
        </p:nvSpPr>
        <p:spPr>
          <a:xfrm>
            <a:off x="346075" y="1473200"/>
            <a:ext cx="11165740" cy="745067"/>
          </a:xfrm>
        </p:spPr>
        <p:txBody>
          <a:bodyPr>
            <a:normAutofit/>
          </a:bodyPr>
          <a:lstStyle/>
          <a:p>
            <a:pPr>
              <a:buClr>
                <a:srgbClr val="CD2D37"/>
              </a:buClr>
            </a:pPr>
            <a:r>
              <a:rPr lang="es-ES" sz="1800" dirty="0"/>
              <a:t>El correo electrónico es uno de los canales más utilizados por </a:t>
            </a:r>
            <a:r>
              <a:rPr lang="es-ES" sz="1800" b="0" dirty="0"/>
              <a:t>la </a:t>
            </a:r>
            <a:r>
              <a:rPr lang="es-ES" sz="1800" dirty="0"/>
              <a:t>ingeniería social.</a:t>
            </a:r>
          </a:p>
        </p:txBody>
      </p:sp>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5067"/>
          </a:xfrm>
        </p:spPr>
        <p:txBody>
          <a:bodyPr>
            <a:normAutofit/>
          </a:bodyPr>
          <a:lstStyle/>
          <a:p>
            <a:r>
              <a:rPr lang="es-ES" sz="2000" dirty="0"/>
              <a:t>2. IDENTIFICANDO CORREOS MALICIOSOS</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8" name="Diagrama de flujo: terminador 17">
            <a:extLst>
              <a:ext uri="{FF2B5EF4-FFF2-40B4-BE49-F238E27FC236}">
                <a16:creationId xmlns="" xmlns:a16="http://schemas.microsoft.com/office/drawing/2014/main" id="{550A4FFE-673E-4D83-9DA7-0F396AC75B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8F7A3B3D-DAF0-4D96-89A4-C89FAC025CB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0FB302BC-E57B-4F49-94B2-DAC07F507A0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E77E12A6-5370-486E-9404-66CDDFA5B3FE}"/>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4" name="Imagen 23" descr="Imagen que contiene reloj&#10;&#10;Descripción generada automáticamente">
            <a:extLst>
              <a:ext uri="{FF2B5EF4-FFF2-40B4-BE49-F238E27FC236}">
                <a16:creationId xmlns="" xmlns:a16="http://schemas.microsoft.com/office/drawing/2014/main" id="{E4DACF7B-ECAE-4EE7-AFD6-6D05978BD82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EA6F7157-80F2-47C7-BA79-AF074A11518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6" name="Diagrama de flujo: terminador 25">
            <a:extLst>
              <a:ext uri="{FF2B5EF4-FFF2-40B4-BE49-F238E27FC236}">
                <a16:creationId xmlns="" xmlns:a16="http://schemas.microsoft.com/office/drawing/2014/main" id="{BED4CB24-4BEE-46A7-A6ED-81CACB36996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a:extLst>
              <a:ext uri="{FF2B5EF4-FFF2-40B4-BE49-F238E27FC236}">
                <a16:creationId xmlns="" xmlns:a16="http://schemas.microsoft.com/office/drawing/2014/main" id="{368AEBAE-408F-4EDA-9595-E27F737C58E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1DD8ADA0-D58C-4F69-896D-03171918D32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9" name="Diagrama de flujo: terminador 28">
            <a:extLst>
              <a:ext uri="{FF2B5EF4-FFF2-40B4-BE49-F238E27FC236}">
                <a16:creationId xmlns="" xmlns:a16="http://schemas.microsoft.com/office/drawing/2014/main" id="{B1555970-A041-43B5-8B2B-66AE3B743B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 name="Gráfico 29">
            <a:extLst>
              <a:ext uri="{FF2B5EF4-FFF2-40B4-BE49-F238E27FC236}">
                <a16:creationId xmlns="" xmlns:a16="http://schemas.microsoft.com/office/drawing/2014/main" id="{3F019116-9491-495D-A995-38583F75DA8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164FABD5-9F67-4C60-97FD-108652484D35}"/>
              </a:ext>
            </a:extLst>
          </p:cNvPr>
          <p:cNvPicPr>
            <a:picLocks noChangeAspect="1"/>
          </p:cNvPicPr>
          <p:nvPr/>
        </p:nvPicPr>
        <p:blipFill>
          <a:blip r:embed="rId7"/>
          <a:stretch>
            <a:fillRect/>
          </a:stretch>
        </p:blipFill>
        <p:spPr>
          <a:xfrm>
            <a:off x="161370" y="6008987"/>
            <a:ext cx="691200" cy="691200"/>
          </a:xfrm>
          <a:prstGeom prst="rect">
            <a:avLst/>
          </a:prstGeom>
        </p:spPr>
      </p:pic>
      <p:sp>
        <p:nvSpPr>
          <p:cNvPr id="32" name="Diagrama de flujo: terminador 31">
            <a:extLst>
              <a:ext uri="{FF2B5EF4-FFF2-40B4-BE49-F238E27FC236}">
                <a16:creationId xmlns="" xmlns:a16="http://schemas.microsoft.com/office/drawing/2014/main" id="{40091220-D4C3-4059-910D-D5F02DE503E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3" name="Gráfico 32">
            <a:extLst>
              <a:ext uri="{FF2B5EF4-FFF2-40B4-BE49-F238E27FC236}">
                <a16:creationId xmlns="" xmlns:a16="http://schemas.microsoft.com/office/drawing/2014/main" id="{2FED8605-BED6-4D6D-90DC-26A6CD91501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4" name="Gráfico 33">
            <a:extLst>
              <a:ext uri="{FF2B5EF4-FFF2-40B4-BE49-F238E27FC236}">
                <a16:creationId xmlns="" xmlns:a16="http://schemas.microsoft.com/office/drawing/2014/main" id="{351B51F3-F397-49DF-B8AF-CDB8DF22204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A78C50C7-48BB-4E8E-A8CE-C8D6F93B2053}"/>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16219F19-F930-40D8-BF07-90F23E24FE5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397A909E-5905-4889-BEE5-5417120E963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Imagen que contiene reloj, señal&#10;&#10;Descripción generada automáticamente">
            <a:extLst>
              <a:ext uri="{FF2B5EF4-FFF2-40B4-BE49-F238E27FC236}">
                <a16:creationId xmlns="" xmlns:a16="http://schemas.microsoft.com/office/drawing/2014/main" id="{C11129E3-9F80-4726-8EBF-E056E3C069D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39164" y="2031901"/>
            <a:ext cx="4313672" cy="3721666"/>
          </a:xfrm>
          <a:prstGeom prst="rect">
            <a:avLst/>
          </a:prstGeom>
        </p:spPr>
      </p:pic>
      <p:pic>
        <p:nvPicPr>
          <p:cNvPr id="14" name="Imagen 13" descr="Imagen que contiene reloj&#10;&#10;Descripción generada automáticamente">
            <a:extLst>
              <a:ext uri="{FF2B5EF4-FFF2-40B4-BE49-F238E27FC236}">
                <a16:creationId xmlns="" xmlns:a16="http://schemas.microsoft.com/office/drawing/2014/main" id="{AEF9C3E0-561E-467C-B7DD-8E00E968394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60723" y="2602028"/>
            <a:ext cx="2778441" cy="2930893"/>
          </a:xfrm>
          <a:prstGeom prst="rect">
            <a:avLst/>
          </a:prstGeom>
        </p:spPr>
      </p:pic>
      <p:pic>
        <p:nvPicPr>
          <p:cNvPr id="16" name="Imagen 15">
            <a:extLst>
              <a:ext uri="{FF2B5EF4-FFF2-40B4-BE49-F238E27FC236}">
                <a16:creationId xmlns="" xmlns:a16="http://schemas.microsoft.com/office/drawing/2014/main" id="{9B02BC9E-D72B-4C00-BE97-8C225CB813E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252836" y="2602028"/>
            <a:ext cx="2843120" cy="2767263"/>
          </a:xfrm>
          <a:prstGeom prst="rect">
            <a:avLst/>
          </a:prstGeom>
        </p:spPr>
      </p:pic>
    </p:spTree>
    <p:extLst>
      <p:ext uri="{BB962C8B-B14F-4D97-AF65-F5344CB8AC3E}">
        <p14:creationId xmlns:p14="http://schemas.microsoft.com/office/powerpoint/2010/main" val="3902091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2.1 CÓMO RECONOCER UN CORREO MALICIOSO </a:t>
            </a:r>
            <a:r>
              <a:rPr lang="es-ES" sz="2000" dirty="0" smtClean="0"/>
              <a:t>DE </a:t>
            </a:r>
            <a:r>
              <a:rPr lang="es-ES" sz="2000" dirty="0"/>
              <a:t>PHISHING</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4" name="Imagen 3" descr="Captura de pantalla de un celular con texto e imagen&#10;&#10;Descripción generada automáticamente">
            <a:extLst>
              <a:ext uri="{FF2B5EF4-FFF2-40B4-BE49-F238E27FC236}">
                <a16:creationId xmlns="" xmlns:a16="http://schemas.microsoft.com/office/drawing/2014/main" id="{C8CB7BFA-26EC-4692-A9F9-0BFF98BA97BA}"/>
              </a:ext>
            </a:extLst>
          </p:cNvPr>
          <p:cNvPicPr>
            <a:picLocks noChangeAspect="1"/>
          </p:cNvPicPr>
          <p:nvPr/>
        </p:nvPicPr>
        <p:blipFill>
          <a:blip r:embed="rId11"/>
          <a:stretch>
            <a:fillRect/>
          </a:stretch>
        </p:blipFill>
        <p:spPr>
          <a:xfrm>
            <a:off x="3027170" y="1141745"/>
            <a:ext cx="6137659" cy="4574510"/>
          </a:xfrm>
          <a:prstGeom prst="rect">
            <a:avLst/>
          </a:prstGeom>
        </p:spPr>
      </p:pic>
    </p:spTree>
    <p:extLst>
      <p:ext uri="{BB962C8B-B14F-4D97-AF65-F5344CB8AC3E}">
        <p14:creationId xmlns:p14="http://schemas.microsoft.com/office/powerpoint/2010/main" val="15230777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medios 1">
            <a:hlinkClick r:id="rId3"/>
          </p:cNvPr>
          <p:cNvPicPr>
            <a:picLocks noGrp="1" noChangeAspect="1"/>
          </p:cNvPicPr>
          <p:nvPr>
            <p:ph type="media" sz="quarter" idx="16"/>
          </p:nvPr>
        </p:nvPicPr>
        <p:blipFill>
          <a:blip r:embed="rId4"/>
          <a:stretch>
            <a:fillRect/>
          </a:stretch>
        </p:blipFill>
        <p:spPr>
          <a:xfrm>
            <a:off x="1872041" y="1430427"/>
            <a:ext cx="8514592" cy="4799013"/>
          </a:xfrm>
          <a:prstGeom prst="rect">
            <a:avLst/>
          </a:prstGeom>
        </p:spPr>
      </p:pic>
      <p:sp>
        <p:nvSpPr>
          <p:cNvPr id="10" name="Marcador de texto 9">
            <a:extLst>
              <a:ext uri="{FF2B5EF4-FFF2-40B4-BE49-F238E27FC236}">
                <a16:creationId xmlns="" xmlns:a16="http://schemas.microsoft.com/office/drawing/2014/main" id="{95B61998-0D57-4481-A294-98CBD58DCA0F}"/>
              </a:ext>
            </a:extLst>
          </p:cNvPr>
          <p:cNvSpPr>
            <a:spLocks noGrp="1"/>
          </p:cNvSpPr>
          <p:nvPr>
            <p:ph type="body" sz="quarter" idx="13"/>
          </p:nvPr>
        </p:nvSpPr>
        <p:spPr>
          <a:xfrm>
            <a:off x="346075" y="437298"/>
            <a:ext cx="6819223" cy="859696"/>
          </a:xfrm>
        </p:spPr>
        <p:txBody>
          <a:bodyPr>
            <a:normAutofit/>
          </a:bodyPr>
          <a:lstStyle/>
          <a:p>
            <a:r>
              <a:rPr lang="es-ES" sz="2000" dirty="0"/>
              <a:t>2.1 CÓMO RECONOCER UN CORREO MALICIOSO O PHISHING - VIDEO</a:t>
            </a:r>
          </a:p>
        </p:txBody>
      </p:sp>
      <p:sp>
        <p:nvSpPr>
          <p:cNvPr id="8" name="Diagrama de flujo: terminador 7">
            <a:extLst>
              <a:ext uri="{FF2B5EF4-FFF2-40B4-BE49-F238E27FC236}">
                <a16:creationId xmlns="" xmlns:a16="http://schemas.microsoft.com/office/drawing/2014/main"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 xmlns:a16="http://schemas.microsoft.com/office/drawing/2014/main" id="{C8F00CAE-F84E-4491-B474-B4476119CA2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935EE41E-F635-4CAA-875C-FE9ADD67DDD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5" name="Diagrama de flujo: terminador 14">
            <a:extLst>
              <a:ext uri="{FF2B5EF4-FFF2-40B4-BE49-F238E27FC236}">
                <a16:creationId xmlns="" xmlns:a16="http://schemas.microsoft.com/office/drawing/2014/main" id="{85DC23E0-267F-460F-AC47-CBD2566D591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41DF903D-BF1D-4893-A1C3-CBD09E0F61D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966BC18F-B151-43FA-A02F-B33DF52F3A58}"/>
              </a:ext>
            </a:extLst>
          </p:cNvPr>
          <p:cNvPicPr>
            <a:picLocks noChangeAspect="1"/>
          </p:cNvPicPr>
          <p:nvPr/>
        </p:nvPicPr>
        <p:blipFill>
          <a:blip r:embed="rId9"/>
          <a:stretch>
            <a:fillRect/>
          </a:stretch>
        </p:blipFill>
        <p:spPr>
          <a:xfrm>
            <a:off x="161370" y="6008987"/>
            <a:ext cx="691200" cy="691200"/>
          </a:xfrm>
          <a:prstGeom prst="rect">
            <a:avLst/>
          </a:prstGeom>
        </p:spPr>
      </p:pic>
      <p:sp>
        <p:nvSpPr>
          <p:cNvPr id="12" name="Diagrama de flujo: terminador 11">
            <a:extLst>
              <a:ext uri="{FF2B5EF4-FFF2-40B4-BE49-F238E27FC236}">
                <a16:creationId xmlns="" xmlns:a16="http://schemas.microsoft.com/office/drawing/2014/main" id="{4695EDD3-93E4-4EE5-AC8D-937C803D39B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 xmlns:a16="http://schemas.microsoft.com/office/drawing/2014/main" id="{0DA7E339-3A5E-4DF5-8C79-5A3C1CE6282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4" name="Gráfico 13">
            <a:extLst>
              <a:ext uri="{FF2B5EF4-FFF2-40B4-BE49-F238E27FC236}">
                <a16:creationId xmlns="" xmlns:a16="http://schemas.microsoft.com/office/drawing/2014/main" id="{81D6C3D1-51B6-4B30-9028-0A131031B1E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961C179A-695A-489D-9DDD-DE48C95D0FFC}"/>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01E09D0A-0EA4-4385-BC92-E57FE75D6DA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 name="Imagen 2" descr="Imagen que contiene dibujo&#10;&#10;Descripción generada automáticamente">
            <a:extLst>
              <a:ext uri="{FF2B5EF4-FFF2-40B4-BE49-F238E27FC236}">
                <a16:creationId xmlns="" xmlns:a16="http://schemas.microsoft.com/office/drawing/2014/main" id="{4D733CB3-8FC8-4C97-A8B6-E8B72060B4E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6490054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2</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8"/>
            <a:ext cx="6819223" cy="702522"/>
          </a:xfrm>
        </p:spPr>
        <p:txBody>
          <a:bodyPr>
            <a:normAutofit/>
          </a:bodyPr>
          <a:lstStyle/>
          <a:p>
            <a:r>
              <a:rPr lang="es-ES" sz="2000" dirty="0"/>
              <a:t>2.1 IDENTIFICANDO CORREOS MALICIOSOS</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1382221"/>
          </a:xfrm>
        </p:spPr>
        <p:txBody>
          <a:bodyPr>
            <a:normAutofit/>
          </a:bodyPr>
          <a:lstStyle/>
          <a:p>
            <a:r>
              <a:rPr lang="es-ES" dirty="0"/>
              <a:t>¿Alguna vez has recibido algún correo malicioso? Sino, es probable que encuentres alguno en tu bandeja de spam. Da un vistazo rápido, a ver si eres capaz de identificar algún correo que cumpla con las características típicas de un </a:t>
            </a:r>
            <a:r>
              <a:rPr lang="es-ES" i="1" dirty="0"/>
              <a:t>phishing</a:t>
            </a:r>
            <a:r>
              <a:rPr lang="es-ES" dirty="0"/>
              <a:t>. </a:t>
            </a:r>
          </a:p>
          <a:p>
            <a:endParaRPr lang="es-ES" dirty="0"/>
          </a:p>
        </p:txBody>
      </p:sp>
      <p:pic>
        <p:nvPicPr>
          <p:cNvPr id="14" name="Gráfico 13">
            <a:extLst>
              <a:ext uri="{FF2B5EF4-FFF2-40B4-BE49-F238E27FC236}">
                <a16:creationId xmlns="" xmlns:a16="http://schemas.microsoft.com/office/drawing/2014/main" id="{7235797A-D687-43B1-9F96-C7FDA4F5C73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3318564" y="2112316"/>
            <a:ext cx="1360800" cy="1360800"/>
          </a:xfrm>
          <a:prstGeom prst="rect">
            <a:avLst/>
          </a:prstGeom>
        </p:spPr>
      </p:pic>
      <p:pic>
        <p:nvPicPr>
          <p:cNvPr id="15" name="Gráfico 14">
            <a:extLst>
              <a:ext uri="{FF2B5EF4-FFF2-40B4-BE49-F238E27FC236}">
                <a16:creationId xmlns="" xmlns:a16="http://schemas.microsoft.com/office/drawing/2014/main" id="{C374EBDB-991C-421D-8E9A-A76FD929A9B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0" y="2351199"/>
            <a:ext cx="3610379" cy="3564093"/>
          </a:xfrm>
          <a:prstGeom prst="rect">
            <a:avLst/>
          </a:prstGeom>
        </p:spPr>
      </p:pic>
      <p:sp>
        <p:nvSpPr>
          <p:cNvPr id="9" name="Diagrama de flujo: terminador 8">
            <a:extLst>
              <a:ext uri="{FF2B5EF4-FFF2-40B4-BE49-F238E27FC236}">
                <a16:creationId xmlns="" xmlns:a16="http://schemas.microsoft.com/office/drawing/2014/main" id="{CE5186DD-16E9-4E68-99B1-A2D0FCF319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1F10500D-C97E-45A3-9F9A-B6CEC10BDC4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A21ACC93-AFEE-4889-9756-E612A6138A0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DFE50C76-865B-4C29-942B-91C8FD4CD805}"/>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610379" y="3806497"/>
            <a:ext cx="2084202" cy="2492705"/>
          </a:xfrm>
          <a:prstGeom prst="rect">
            <a:avLst/>
          </a:prstGeom>
        </p:spPr>
      </p:pic>
      <p:sp>
        <p:nvSpPr>
          <p:cNvPr id="13" name="Diagrama de flujo: terminador 12">
            <a:extLst>
              <a:ext uri="{FF2B5EF4-FFF2-40B4-BE49-F238E27FC236}">
                <a16:creationId xmlns="" xmlns:a16="http://schemas.microsoft.com/office/drawing/2014/main" id="{E3548672-94E6-4B5F-BD34-840455AA20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357B9662-80F7-42AD-A290-3323027C869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8CF05370-FB71-4038-90CE-425C5CD31C0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BCF0FB1B-2327-408D-BA6C-E4A9A0BDDDB5}"/>
              </a:ext>
            </a:extLst>
          </p:cNvPr>
          <p:cNvPicPr>
            <a:picLocks noChangeAspect="1"/>
          </p:cNvPicPr>
          <p:nvPr/>
        </p:nvPicPr>
        <p:blipFill>
          <a:blip r:embed="rId13"/>
          <a:stretch>
            <a:fillRect/>
          </a:stretch>
        </p:blipFill>
        <p:spPr>
          <a:xfrm>
            <a:off x="161370" y="6008987"/>
            <a:ext cx="691200" cy="691200"/>
          </a:xfrm>
          <a:prstGeom prst="rect">
            <a:avLst/>
          </a:prstGeom>
        </p:spPr>
      </p:pic>
      <p:sp>
        <p:nvSpPr>
          <p:cNvPr id="19" name="Diagrama de flujo: terminador 18">
            <a:extLst>
              <a:ext uri="{FF2B5EF4-FFF2-40B4-BE49-F238E27FC236}">
                <a16:creationId xmlns="" xmlns:a16="http://schemas.microsoft.com/office/drawing/2014/main" id="{0C443D98-5144-4A0E-B3F9-182FCF7D505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531A3C7B-DA74-49EA-850D-C163D2E1AA2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81FE284A-F3C1-47B1-A8A7-0FAB29AA4A5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4D201906-DC93-4CCA-87C6-FA2AD09CDB19}"/>
              </a:ext>
            </a:extLst>
          </p:cNvPr>
          <p:cNvPicPr>
            <a:picLocks noChangeAspect="1"/>
          </p:cNvPicPr>
          <p:nvPr/>
        </p:nvPicPr>
        <p:blipFill>
          <a:blip r:embed="rId13"/>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A7362B93-6776-4DE6-9B35-B0945573B29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BE6E96A8-88FC-43AE-90A1-2AB4FF313D74}"/>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8BE4B5C1-31E5-43BB-950C-7F487F2CADC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15FCDB60-5868-45DF-B240-7C05BC60ED0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6632784-456C-42C1-803B-EEC958DB68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73AADAA4-36C3-4D3F-82F1-650DD1AB48C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1EC88DC2-3E1C-4D83-A909-B3BB633B095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C5B8758-5A72-4EF1-9CDE-DD080624439D}"/>
              </a:ext>
            </a:extLst>
          </p:cNvPr>
          <p:cNvPicPr>
            <a:picLocks noChangeAspect="1"/>
          </p:cNvPicPr>
          <p:nvPr/>
        </p:nvPicPr>
        <p:blipFill>
          <a:blip r:embed="rId13"/>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99C2366D-627E-4398-9D5A-B39A03BDA3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DC9F0B95-E6AC-484F-8BBD-57D5387E646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50E413E1-8BBB-4E6D-A45A-B2BB6039161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8EA96BE9-495C-46AF-BD14-9F0A9F6D5D8E}"/>
              </a:ext>
            </a:extLst>
          </p:cNvPr>
          <p:cNvPicPr>
            <a:picLocks noChangeAspect="1"/>
          </p:cNvPicPr>
          <p:nvPr/>
        </p:nvPicPr>
        <p:blipFill>
          <a:blip r:embed="rId13"/>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56E84FA6-C570-4645-B47E-D9FF6B04475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69B29F27-25C0-4BF9-A33B-B0411092E44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2492741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45067"/>
          </a:xfrm>
        </p:spPr>
        <p:txBody>
          <a:bodyPr>
            <a:normAutofit/>
          </a:bodyPr>
          <a:lstStyle/>
          <a:p>
            <a:r>
              <a:rPr lang="es-ES" sz="2000" dirty="0"/>
              <a:t>2.2 EJEMPLOS DE CORREOS DE PHISHING</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0E76FD67-4698-454A-AA44-C2A01AD9AEA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08216A83-212F-447E-AB30-369F3F22B2E8}"/>
              </a:ext>
            </a:extLst>
          </p:cNvPr>
          <p:cNvPicPr>
            <a:picLocks noChangeAspect="1"/>
          </p:cNvPicPr>
          <p:nvPr/>
        </p:nvPicPr>
        <p:blipFill>
          <a:blip r:embed="rId7"/>
          <a:stretch>
            <a:fillRect/>
          </a:stretch>
        </p:blipFill>
        <p:spPr>
          <a:xfrm>
            <a:off x="161370" y="6008987"/>
            <a:ext cx="691200" cy="691200"/>
          </a:xfrm>
          <a:prstGeom prst="rect">
            <a:avLst/>
          </a:prstGeom>
        </p:spPr>
      </p:pic>
      <p:sp>
        <p:nvSpPr>
          <p:cNvPr id="20" name="Marcador de texto 9">
            <a:extLst>
              <a:ext uri="{FF2B5EF4-FFF2-40B4-BE49-F238E27FC236}">
                <a16:creationId xmlns="" xmlns:a16="http://schemas.microsoft.com/office/drawing/2014/main" id="{7BF08109-4C84-4C15-81A6-94AAA066EB04}"/>
              </a:ext>
            </a:extLst>
          </p:cNvPr>
          <p:cNvSpPr>
            <a:spLocks noGrp="1"/>
          </p:cNvSpPr>
          <p:nvPr>
            <p:ph type="body" sz="quarter" idx="15"/>
          </p:nvPr>
        </p:nvSpPr>
        <p:spPr>
          <a:xfrm>
            <a:off x="346076" y="1473200"/>
            <a:ext cx="6546044" cy="745067"/>
          </a:xfrm>
        </p:spPr>
        <p:txBody>
          <a:bodyPr>
            <a:normAutofit/>
          </a:bodyPr>
          <a:lstStyle/>
          <a:p>
            <a:pPr>
              <a:buClr>
                <a:srgbClr val="CD2D37"/>
              </a:buClr>
            </a:pPr>
            <a:r>
              <a:rPr lang="es-ES" sz="1800" b="0" dirty="0"/>
              <a:t>Veamos ahora varios </a:t>
            </a:r>
            <a:r>
              <a:rPr lang="es-ES" sz="1800" dirty="0"/>
              <a:t>ejemplos de </a:t>
            </a:r>
            <a:r>
              <a:rPr lang="es-ES" sz="1800" i="1" dirty="0"/>
              <a:t>phishing</a:t>
            </a:r>
            <a:r>
              <a:rPr lang="es-ES" sz="1800" dirty="0"/>
              <a:t>:</a:t>
            </a:r>
            <a:endParaRPr lang="es-ES" sz="1800" b="0" dirty="0"/>
          </a:p>
        </p:txBody>
      </p:sp>
      <p:sp>
        <p:nvSpPr>
          <p:cNvPr id="25" name="Diagrama de flujo: terminador 24">
            <a:extLst>
              <a:ext uri="{FF2B5EF4-FFF2-40B4-BE49-F238E27FC236}">
                <a16:creationId xmlns="" xmlns:a16="http://schemas.microsoft.com/office/drawing/2014/main" id="{BCB1C797-578B-47D8-B63B-B35CE51C60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6" name="Gráfico 25">
            <a:extLst>
              <a:ext uri="{FF2B5EF4-FFF2-40B4-BE49-F238E27FC236}">
                <a16:creationId xmlns="" xmlns:a16="http://schemas.microsoft.com/office/drawing/2014/main" id="{72D586B2-1A82-4D92-983D-6B4E462C44B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9123749-F24E-42F1-B829-7444F4A050F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F26153AB-72E4-4CBA-9E2D-800E9BA23EF9}"/>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9" name="Imagen 28" descr="Imagen que contiene reloj&#10;&#10;Descripción generada automáticamente">
            <a:extLst>
              <a:ext uri="{FF2B5EF4-FFF2-40B4-BE49-F238E27FC236}">
                <a16:creationId xmlns="" xmlns:a16="http://schemas.microsoft.com/office/drawing/2014/main" id="{1EF62724-DB2B-40A3-9CC0-27C42ACEAC5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0A6DE221-67F4-4B82-8CF7-CF47E9FEADA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31" name="Diagrama de flujo: terminador 30">
            <a:extLst>
              <a:ext uri="{FF2B5EF4-FFF2-40B4-BE49-F238E27FC236}">
                <a16:creationId xmlns="" xmlns:a16="http://schemas.microsoft.com/office/drawing/2014/main" id="{AF364091-0D09-4603-A430-97AF9B128E3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áfico 31">
            <a:extLst>
              <a:ext uri="{FF2B5EF4-FFF2-40B4-BE49-F238E27FC236}">
                <a16:creationId xmlns="" xmlns:a16="http://schemas.microsoft.com/office/drawing/2014/main" id="{B96BB1A7-EF57-4F59-9D5C-1F951B5B3B3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6700376E-067E-4CC7-90AB-E025C47DAAC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4" name="Diagrama de flujo: terminador 33">
            <a:extLst>
              <a:ext uri="{FF2B5EF4-FFF2-40B4-BE49-F238E27FC236}">
                <a16:creationId xmlns="" xmlns:a16="http://schemas.microsoft.com/office/drawing/2014/main" id="{EBA2616A-1D15-4A18-B0F2-7100F4EABBD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5" name="Gráfico 34">
            <a:extLst>
              <a:ext uri="{FF2B5EF4-FFF2-40B4-BE49-F238E27FC236}">
                <a16:creationId xmlns="" xmlns:a16="http://schemas.microsoft.com/office/drawing/2014/main" id="{958A67BA-2BA5-42A3-83C5-660BCF4C6D6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7E01DA6B-75D6-4224-AE3C-6A19028FED97}"/>
              </a:ext>
            </a:extLst>
          </p:cNvPr>
          <p:cNvPicPr>
            <a:picLocks noChangeAspect="1"/>
          </p:cNvPicPr>
          <p:nvPr/>
        </p:nvPicPr>
        <p:blipFill>
          <a:blip r:embed="rId7"/>
          <a:stretch>
            <a:fillRect/>
          </a:stretch>
        </p:blipFill>
        <p:spPr>
          <a:xfrm>
            <a:off x="161370" y="6008987"/>
            <a:ext cx="691200" cy="691200"/>
          </a:xfrm>
          <a:prstGeom prst="rect">
            <a:avLst/>
          </a:prstGeom>
        </p:spPr>
      </p:pic>
      <p:sp>
        <p:nvSpPr>
          <p:cNvPr id="37" name="Diagrama de flujo: terminador 36">
            <a:extLst>
              <a:ext uri="{FF2B5EF4-FFF2-40B4-BE49-F238E27FC236}">
                <a16:creationId xmlns="" xmlns:a16="http://schemas.microsoft.com/office/drawing/2014/main" id="{4B9B0C32-BFCC-4117-A858-AE4F7557984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8" name="Gráfico 37">
            <a:extLst>
              <a:ext uri="{FF2B5EF4-FFF2-40B4-BE49-F238E27FC236}">
                <a16:creationId xmlns="" xmlns:a16="http://schemas.microsoft.com/office/drawing/2014/main" id="{02CC24E3-BC23-4A95-9A82-986CB768812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9" name="Gráfico 38">
            <a:extLst>
              <a:ext uri="{FF2B5EF4-FFF2-40B4-BE49-F238E27FC236}">
                <a16:creationId xmlns="" xmlns:a16="http://schemas.microsoft.com/office/drawing/2014/main" id="{712E310F-5C54-4EDC-A300-91C785A5CD3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10CA176C-CEE0-4192-AC5B-908ECAD02F7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41" name="Imagen 40" descr="Imagen que contiene dibujo&#10;&#10;Descripción generada automáticamente">
            <a:extLst>
              <a:ext uri="{FF2B5EF4-FFF2-40B4-BE49-F238E27FC236}">
                <a16:creationId xmlns="" xmlns:a16="http://schemas.microsoft.com/office/drawing/2014/main" id="{1687DFF0-D32B-4F12-9DFA-47B53E55710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2" name="Imagen 41" descr="Imagen que contiene dibujo&#10;&#10;Descripción generada automáticamente">
            <a:extLst>
              <a:ext uri="{FF2B5EF4-FFF2-40B4-BE49-F238E27FC236}">
                <a16:creationId xmlns="" xmlns:a16="http://schemas.microsoft.com/office/drawing/2014/main" id="{78A9CFCC-CC0B-4425-9252-7B330E6E837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43" name="Imagen 42" descr="Imagen que contiene reloj&#10;&#10;Descripción generada automáticamente">
            <a:extLst>
              <a:ext uri="{FF2B5EF4-FFF2-40B4-BE49-F238E27FC236}">
                <a16:creationId xmlns="" xmlns:a16="http://schemas.microsoft.com/office/drawing/2014/main" id="{9831A948-63D5-4F06-8EA0-0E90ABABB9F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096000" y="1473200"/>
            <a:ext cx="4392217" cy="4392217"/>
          </a:xfrm>
          <a:prstGeom prst="rect">
            <a:avLst/>
          </a:prstGeom>
        </p:spPr>
      </p:pic>
      <p:pic>
        <p:nvPicPr>
          <p:cNvPr id="6" name="Imagen 5">
            <a:extLst>
              <a:ext uri="{FF2B5EF4-FFF2-40B4-BE49-F238E27FC236}">
                <a16:creationId xmlns="" xmlns:a16="http://schemas.microsoft.com/office/drawing/2014/main" id="{EE7246E4-8B0A-43CC-895F-3BEBFDE4486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678226" y="2069639"/>
            <a:ext cx="2154919" cy="2959768"/>
          </a:xfrm>
          <a:prstGeom prst="rect">
            <a:avLst/>
          </a:prstGeom>
        </p:spPr>
      </p:pic>
    </p:spTree>
    <p:extLst>
      <p:ext uri="{BB962C8B-B14F-4D97-AF65-F5344CB8AC3E}">
        <p14:creationId xmlns:p14="http://schemas.microsoft.com/office/powerpoint/2010/main" val="1776439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 xmlns:a16="http://schemas.microsoft.com/office/drawing/2014/main" id="{9B1E4D2E-EDE1-4629-B174-04CDC6B31323}"/>
              </a:ext>
            </a:extLst>
          </p:cNvPr>
          <p:cNvPicPr>
            <a:picLocks noChangeAspect="1"/>
          </p:cNvPicPr>
          <p:nvPr/>
        </p:nvPicPr>
        <p:blipFill>
          <a:blip r:embed="rId3"/>
          <a:srcRect/>
          <a:stretch/>
        </p:blipFill>
        <p:spPr>
          <a:xfrm>
            <a:off x="264547" y="1691713"/>
            <a:ext cx="5024565" cy="4453279"/>
          </a:xfrm>
          <a:prstGeom prst="rect">
            <a:avLst/>
          </a:prstGeom>
        </p:spPr>
      </p:pic>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2.2.1 PHISHING BANCARIO</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8"/>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8"/>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8"/>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8"/>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2050" name="Picture 2" descr="Imagen correo electrónico Bankia"/>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690301" y="1160865"/>
            <a:ext cx="6257925" cy="55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058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346075" y="1595297"/>
            <a:ext cx="5878129" cy="4745365"/>
          </a:xfrm>
          <a:prstGeom prst="rect">
            <a:avLst/>
          </a:prstGeom>
        </p:spPr>
      </p:pic>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2.2.2 PHISHING </a:t>
            </a:r>
            <a:r>
              <a:rPr lang="es-ES" sz="2000" dirty="0" smtClean="0"/>
              <a:t>A ENTIDAD PÚBLICA</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9"/>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9"/>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074" name="Picture 2" descr="Imagen correo suplantación Ministerio del Interior "/>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528106" y="1595297"/>
            <a:ext cx="5385166" cy="5104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85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monitor, sostener, computadora, reloj&#10;&#10;Descripción generada automáticamente">
            <a:extLst>
              <a:ext uri="{FF2B5EF4-FFF2-40B4-BE49-F238E27FC236}">
                <a16:creationId xmlns="" xmlns:a16="http://schemas.microsoft.com/office/drawing/2014/main" id="{3AA2ECAC-A7A8-4D9C-AF3D-7F4BFA7660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3654" y="1351128"/>
            <a:ext cx="3440851" cy="3015098"/>
          </a:xfrm>
          <a:prstGeom prst="rect">
            <a:avLst/>
          </a:prstGeom>
        </p:spPr>
      </p:pic>
      <p:sp>
        <p:nvSpPr>
          <p:cNvPr id="3" name="Marcador de texto 2">
            <a:extLst>
              <a:ext uri="{FF2B5EF4-FFF2-40B4-BE49-F238E27FC236}">
                <a16:creationId xmlns="" xmlns:a16="http://schemas.microsoft.com/office/drawing/2014/main" id="{BB27D562-8FB4-4A74-A2C1-0B5167BC2CCA}"/>
              </a:ext>
            </a:extLst>
          </p:cNvPr>
          <p:cNvSpPr>
            <a:spLocks noGrp="1"/>
          </p:cNvSpPr>
          <p:nvPr>
            <p:ph type="body" sz="quarter" idx="16"/>
          </p:nvPr>
        </p:nvSpPr>
        <p:spPr>
          <a:xfrm>
            <a:off x="5026856" y="2858677"/>
            <a:ext cx="7968096" cy="5359977"/>
          </a:xfrm>
        </p:spPr>
        <p:txBody>
          <a:bodyPr>
            <a:normAutofit/>
          </a:bodyPr>
          <a:lstStyle/>
          <a:p>
            <a:pPr>
              <a:buClr>
                <a:srgbClr val="CD2D37"/>
              </a:buClr>
              <a:buFont typeface="Wingdings" panose="05000000000000000000" pitchFamily="2" charset="2"/>
              <a:buChar char="v"/>
            </a:pPr>
            <a:r>
              <a:rPr lang="es-ES" sz="2000" dirty="0"/>
              <a:t>1. Tiendas legítimas vs tiendas ilegales</a:t>
            </a:r>
          </a:p>
          <a:p>
            <a:pPr>
              <a:buClr>
                <a:srgbClr val="CD2D37"/>
              </a:buClr>
              <a:buFont typeface="Wingdings" panose="05000000000000000000" pitchFamily="2" charset="2"/>
              <a:buChar char="v"/>
            </a:pPr>
            <a:r>
              <a:rPr lang="es-ES" sz="2000" dirty="0"/>
              <a:t>2. Identificando correos maliciosos</a:t>
            </a:r>
          </a:p>
          <a:p>
            <a:pPr>
              <a:buClr>
                <a:srgbClr val="CD2D37"/>
              </a:buClr>
              <a:buFont typeface="Wingdings" panose="05000000000000000000" pitchFamily="2" charset="2"/>
              <a:buChar char="v"/>
            </a:pPr>
            <a:r>
              <a:rPr lang="es-ES" sz="2000" dirty="0"/>
              <a:t>3. Otro tipo de ataques por ingeniería social</a:t>
            </a:r>
          </a:p>
          <a:p>
            <a:pPr marL="0" indent="0">
              <a:buClr>
                <a:srgbClr val="CD2D37"/>
              </a:buClr>
              <a:buNone/>
            </a:pPr>
            <a:endParaRPr lang="es-ES" sz="2000" dirty="0"/>
          </a:p>
        </p:txBody>
      </p:sp>
      <p:sp>
        <p:nvSpPr>
          <p:cNvPr id="4" name="Marcador de texto 3">
            <a:extLst>
              <a:ext uri="{FF2B5EF4-FFF2-40B4-BE49-F238E27FC236}">
                <a16:creationId xmlns="" xmlns:a16="http://schemas.microsoft.com/office/drawing/2014/main" id="{A5F7D9BD-3C97-451C-BAC7-05FD76FC6F68}"/>
              </a:ext>
            </a:extLst>
          </p:cNvPr>
          <p:cNvSpPr>
            <a:spLocks noGrp="1"/>
          </p:cNvSpPr>
          <p:nvPr>
            <p:ph type="body" sz="quarter" idx="13"/>
          </p:nvPr>
        </p:nvSpPr>
        <p:spPr/>
        <p:txBody>
          <a:bodyPr>
            <a:normAutofit/>
          </a:bodyPr>
          <a:lstStyle/>
          <a:p>
            <a:r>
              <a:rPr lang="es-ES" sz="2000" dirty="0"/>
              <a:t>ÍNDICE</a:t>
            </a:r>
          </a:p>
        </p:txBody>
      </p:sp>
      <p:pic>
        <p:nvPicPr>
          <p:cNvPr id="8" name="Gráfico 7">
            <a:extLst>
              <a:ext uri="{FF2B5EF4-FFF2-40B4-BE49-F238E27FC236}">
                <a16:creationId xmlns="" xmlns:a16="http://schemas.microsoft.com/office/drawing/2014/main" id="{F4682347-4717-40A7-BBC6-B8A75DC0833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28159" y="3377821"/>
            <a:ext cx="3569010" cy="3523253"/>
          </a:xfrm>
          <a:prstGeom prst="rect">
            <a:avLst/>
          </a:prstGeom>
        </p:spPr>
      </p:pic>
    </p:spTree>
    <p:extLst>
      <p:ext uri="{BB962C8B-B14F-4D97-AF65-F5344CB8AC3E}">
        <p14:creationId xmlns:p14="http://schemas.microsoft.com/office/powerpoint/2010/main" val="335481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32" name="Picture 8" descr="Imagen email Carrefour Pa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6075" y="1496652"/>
            <a:ext cx="6496010" cy="4841367"/>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smtClean="0"/>
              <a:t>2.2.3 </a:t>
            </a:r>
            <a:r>
              <a:rPr lang="es-ES" sz="2000" dirty="0"/>
              <a:t>PHISHING </a:t>
            </a:r>
            <a:r>
              <a:rPr lang="es-ES" sz="2000" dirty="0" smtClean="0"/>
              <a:t>A ENTIDAD PRIVADA</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9"/>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9"/>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034" name="Picture 10" descr="Imagen del correo fraudulento que suplanta a Endesa."/>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870575" y="2131397"/>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6317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smtClean="0"/>
              <a:t>2.2.4 OTROS PHISHING</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9">
            <a:extLst>
              <a:ext uri="{FF2B5EF4-FFF2-40B4-BE49-F238E27FC236}">
                <a16:creationId xmlns="" xmlns:a16="http://schemas.microsoft.com/office/drawing/2014/main" id="{93D3665D-1AA3-4FB4-AF48-7D9F5400E1A9}"/>
              </a:ext>
            </a:extLst>
          </p:cNvPr>
          <p:cNvSpPr>
            <a:spLocks noGrp="1"/>
          </p:cNvSpPr>
          <p:nvPr>
            <p:ph type="body" sz="quarter" idx="15"/>
          </p:nvPr>
        </p:nvSpPr>
        <p:spPr>
          <a:xfrm>
            <a:off x="346075" y="1473200"/>
            <a:ext cx="4844903" cy="4791076"/>
          </a:xfrm>
        </p:spPr>
        <p:txBody>
          <a:bodyPr>
            <a:normAutofit/>
          </a:bodyPr>
          <a:lstStyle/>
          <a:p>
            <a:r>
              <a:rPr lang="es-ES" sz="1800" b="0" dirty="0" smtClean="0"/>
              <a:t>Otros servicios que pueden utilizarse para distribuir </a:t>
            </a:r>
            <a:r>
              <a:rPr lang="es-ES" sz="1800" b="0" dirty="0" err="1" smtClean="0"/>
              <a:t>phishing</a:t>
            </a:r>
            <a:r>
              <a:rPr lang="es-ES" sz="1800" b="0" dirty="0" smtClean="0"/>
              <a:t>:</a:t>
            </a:r>
          </a:p>
          <a:p>
            <a:pPr marL="285750" indent="-285750">
              <a:buFont typeface="Arial" panose="020B0604020202020204" pitchFamily="34" charset="0"/>
              <a:buChar char="•"/>
            </a:pPr>
            <a:r>
              <a:rPr lang="es-ES" sz="1800" dirty="0" smtClean="0"/>
              <a:t>Redes sociales: </a:t>
            </a:r>
            <a:r>
              <a:rPr lang="es-ES" sz="1800" b="0" dirty="0" smtClean="0"/>
              <a:t>Facebook, Twitter, Instagram, </a:t>
            </a:r>
            <a:r>
              <a:rPr lang="es-ES" sz="1800" b="0" dirty="0" err="1" smtClean="0"/>
              <a:t>TikTok</a:t>
            </a:r>
            <a:r>
              <a:rPr lang="es-ES" sz="1800" b="0" dirty="0" smtClean="0"/>
              <a:t>, etc.</a:t>
            </a:r>
          </a:p>
          <a:p>
            <a:pPr marL="285750" indent="-285750">
              <a:buFont typeface="Arial" panose="020B0604020202020204" pitchFamily="34" charset="0"/>
              <a:buChar char="•"/>
            </a:pPr>
            <a:r>
              <a:rPr lang="es-ES" sz="1800" dirty="0" smtClean="0"/>
              <a:t>Plataformas de videojuegos: </a:t>
            </a:r>
            <a:r>
              <a:rPr lang="es-ES" sz="1800" b="0" dirty="0" smtClean="0"/>
              <a:t>PlayStation, Nintendo, Xbox, etc.</a:t>
            </a:r>
          </a:p>
          <a:p>
            <a:pPr marL="285750" indent="-285750">
              <a:buFont typeface="Arial" panose="020B0604020202020204" pitchFamily="34" charset="0"/>
              <a:buChar char="•"/>
            </a:pPr>
            <a:r>
              <a:rPr lang="en-US" sz="1800" dirty="0" err="1" smtClean="0"/>
              <a:t>Servicios</a:t>
            </a:r>
            <a:r>
              <a:rPr lang="en-US" sz="1800" dirty="0" smtClean="0"/>
              <a:t> de </a:t>
            </a:r>
            <a:r>
              <a:rPr lang="en-US" sz="1800" dirty="0" err="1" smtClean="0"/>
              <a:t>almacenamiento</a:t>
            </a:r>
            <a:r>
              <a:rPr lang="en-US" sz="1800" dirty="0" smtClean="0"/>
              <a:t> en la </a:t>
            </a:r>
            <a:r>
              <a:rPr lang="en-US" sz="1800" dirty="0" err="1" smtClean="0"/>
              <a:t>nube</a:t>
            </a:r>
            <a:r>
              <a:rPr lang="en-US" sz="1800" dirty="0" smtClean="0"/>
              <a:t>: </a:t>
            </a:r>
            <a:r>
              <a:rPr lang="en-US" sz="1800" b="0" dirty="0" smtClean="0"/>
              <a:t>Drive, Dropbox, etc.</a:t>
            </a:r>
          </a:p>
          <a:p>
            <a:pPr marL="285750" indent="-285750">
              <a:buFont typeface="Arial" panose="020B0604020202020204" pitchFamily="34" charset="0"/>
              <a:buChar char="•"/>
            </a:pPr>
            <a:r>
              <a:rPr lang="en-US" sz="1800" dirty="0" err="1" smtClean="0"/>
              <a:t>Servicios</a:t>
            </a:r>
            <a:r>
              <a:rPr lang="en-US" sz="1800" dirty="0" smtClean="0"/>
              <a:t> de </a:t>
            </a:r>
            <a:r>
              <a:rPr lang="en-US" sz="1800" dirty="0" err="1" smtClean="0"/>
              <a:t>correo</a:t>
            </a:r>
            <a:r>
              <a:rPr lang="en-US" sz="1800" dirty="0" smtClean="0"/>
              <a:t> </a:t>
            </a:r>
            <a:r>
              <a:rPr lang="en-US" sz="1800" dirty="0" err="1" smtClean="0"/>
              <a:t>electrónico</a:t>
            </a:r>
            <a:r>
              <a:rPr lang="en-US" sz="1800" dirty="0" smtClean="0"/>
              <a:t>: </a:t>
            </a:r>
            <a:r>
              <a:rPr lang="en-US" sz="1800" b="0" dirty="0" smtClean="0"/>
              <a:t>Gmail, Outlook, etc.</a:t>
            </a:r>
          </a:p>
          <a:p>
            <a:pPr marL="285750" indent="-285750">
              <a:buFont typeface="Arial" panose="020B0604020202020204" pitchFamily="34" charset="0"/>
              <a:buChar char="•"/>
            </a:pPr>
            <a:r>
              <a:rPr lang="en-US" sz="1800" dirty="0" err="1" smtClean="0"/>
              <a:t>Plataformas</a:t>
            </a:r>
            <a:r>
              <a:rPr lang="en-US" sz="1800" dirty="0" smtClean="0"/>
              <a:t> de </a:t>
            </a:r>
            <a:r>
              <a:rPr lang="en-US" sz="1800" dirty="0" err="1" smtClean="0"/>
              <a:t>entretenimiento</a:t>
            </a:r>
            <a:r>
              <a:rPr lang="en-US" sz="1800" dirty="0" smtClean="0"/>
              <a:t>: </a:t>
            </a:r>
            <a:r>
              <a:rPr lang="en-US" sz="1800" b="0" dirty="0" smtClean="0"/>
              <a:t>Netflix, HBO, Spotify, etc.</a:t>
            </a:r>
          </a:p>
          <a:p>
            <a:pPr marL="285750" indent="-285750">
              <a:buFont typeface="Arial" panose="020B0604020202020204" pitchFamily="34" charset="0"/>
              <a:buChar char="•"/>
            </a:pPr>
            <a:r>
              <a:rPr lang="en-US" sz="1800" dirty="0" smtClean="0"/>
              <a:t>Marketplaces: </a:t>
            </a:r>
            <a:r>
              <a:rPr lang="en-US" sz="1800" b="0" dirty="0" smtClean="0"/>
              <a:t>Amazon, eBay, etc.</a:t>
            </a:r>
            <a:endParaRPr lang="en-US" sz="1800" b="0" dirty="0"/>
          </a:p>
          <a:p>
            <a:pPr marL="285750" indent="-285750">
              <a:buFont typeface="Arial" panose="020B0604020202020204" pitchFamily="34" charset="0"/>
              <a:buChar char="•"/>
            </a:pPr>
            <a:r>
              <a:rPr lang="en-US" sz="1800" dirty="0" smtClean="0"/>
              <a:t>Etc.</a:t>
            </a:r>
          </a:p>
        </p:txBody>
      </p:sp>
      <p:pic>
        <p:nvPicPr>
          <p:cNvPr id="4100" name="Picture 4" descr="Correo fraudulento que simula ser de Apple"/>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345724" y="1331353"/>
            <a:ext cx="6543739" cy="536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965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3. OTRO TIPO DE </a:t>
            </a:r>
            <a:r>
              <a:rPr lang="es-ES" sz="2000" dirty="0" smtClean="0"/>
              <a:t>CORREOS ELECTRÓNICOS FRAUDULENTOS</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3" name="Marcador de texto 9">
            <a:extLst>
              <a:ext uri="{FF2B5EF4-FFF2-40B4-BE49-F238E27FC236}">
                <a16:creationId xmlns="" xmlns:a16="http://schemas.microsoft.com/office/drawing/2014/main" id="{7BF08109-4C84-4C15-81A6-94AAA066EB04}"/>
              </a:ext>
            </a:extLst>
          </p:cNvPr>
          <p:cNvSpPr>
            <a:spLocks noGrp="1"/>
          </p:cNvSpPr>
          <p:nvPr>
            <p:ph type="body" sz="quarter" idx="15"/>
          </p:nvPr>
        </p:nvSpPr>
        <p:spPr>
          <a:xfrm>
            <a:off x="346075" y="1473200"/>
            <a:ext cx="11377496" cy="745067"/>
          </a:xfrm>
        </p:spPr>
        <p:txBody>
          <a:bodyPr>
            <a:normAutofit/>
          </a:bodyPr>
          <a:lstStyle/>
          <a:p>
            <a:pPr>
              <a:buClr>
                <a:srgbClr val="CD2D37"/>
              </a:buClr>
            </a:pPr>
            <a:r>
              <a:rPr lang="es-ES" sz="1800" b="0" dirty="0"/>
              <a:t>A continuación, vamos a analizar varios ejemplos de </a:t>
            </a:r>
            <a:r>
              <a:rPr lang="es-ES" sz="1800" dirty="0"/>
              <a:t>correos electrónicos fraudulentos:</a:t>
            </a:r>
          </a:p>
        </p:txBody>
      </p:sp>
      <p:pic>
        <p:nvPicPr>
          <p:cNvPr id="34" name="Imagen 33" descr="Imagen que contiene reloj, computadora, firmar, señal&#10;&#10;Descripción generada automáticamente">
            <a:extLst>
              <a:ext uri="{FF2B5EF4-FFF2-40B4-BE49-F238E27FC236}">
                <a16:creationId xmlns="" xmlns:a16="http://schemas.microsoft.com/office/drawing/2014/main" id="{38967241-5E50-4624-89EA-D86DCC1E980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08568" y="2509103"/>
            <a:ext cx="2870756" cy="2865475"/>
          </a:xfrm>
          <a:prstGeom prst="rect">
            <a:avLst/>
          </a:prstGeom>
        </p:spPr>
      </p:pic>
      <p:pic>
        <p:nvPicPr>
          <p:cNvPr id="35" name="Imagen 34">
            <a:extLst>
              <a:ext uri="{FF2B5EF4-FFF2-40B4-BE49-F238E27FC236}">
                <a16:creationId xmlns="" xmlns:a16="http://schemas.microsoft.com/office/drawing/2014/main" id="{6EA2F011-4948-40BF-AD18-900430AC75C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212676" y="1962511"/>
            <a:ext cx="5774162" cy="3849441"/>
          </a:xfrm>
          <a:prstGeom prst="rect">
            <a:avLst/>
          </a:prstGeom>
        </p:spPr>
      </p:pic>
    </p:spTree>
    <p:extLst>
      <p:ext uri="{BB962C8B-B14F-4D97-AF65-F5344CB8AC3E}">
        <p14:creationId xmlns:p14="http://schemas.microsoft.com/office/powerpoint/2010/main" val="3337822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3.1.1 TIMO NIGERIANO (LOTERÍA, VIUDA, ENFERMO TERMINAL)</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9">
            <a:extLst>
              <a:ext uri="{FF2B5EF4-FFF2-40B4-BE49-F238E27FC236}">
                <a16:creationId xmlns="" xmlns:a16="http://schemas.microsoft.com/office/drawing/2014/main" id="{93D3665D-1AA3-4FB4-AF48-7D9F5400E1A9}"/>
              </a:ext>
            </a:extLst>
          </p:cNvPr>
          <p:cNvSpPr>
            <a:spLocks noGrp="1"/>
          </p:cNvSpPr>
          <p:nvPr>
            <p:ph type="body" sz="quarter" idx="15"/>
          </p:nvPr>
        </p:nvSpPr>
        <p:spPr>
          <a:xfrm>
            <a:off x="346075" y="1473200"/>
            <a:ext cx="4101517" cy="3448996"/>
          </a:xfrm>
        </p:spPr>
        <p:txBody>
          <a:bodyPr>
            <a:normAutofit/>
          </a:bodyPr>
          <a:lstStyle/>
          <a:p>
            <a:r>
              <a:rPr lang="es-ES" sz="1800" b="0" dirty="0"/>
              <a:t>Se basa en mostrarnos una </a:t>
            </a:r>
            <a:r>
              <a:rPr lang="es-ES" sz="1800" dirty="0"/>
              <a:t>oportunidad única en nuestra vida</a:t>
            </a:r>
            <a:r>
              <a:rPr lang="es-ES" sz="1800" b="0" dirty="0"/>
              <a:t>:</a:t>
            </a:r>
          </a:p>
        </p:txBody>
      </p:sp>
      <p:pic>
        <p:nvPicPr>
          <p:cNvPr id="3" name="Imagen 2">
            <a:extLst>
              <a:ext uri="{FF2B5EF4-FFF2-40B4-BE49-F238E27FC236}">
                <a16:creationId xmlns="" xmlns:a16="http://schemas.microsoft.com/office/drawing/2014/main" id="{B70F8EE4-2B5F-4C8C-A9B6-2B0CA08493B9}"/>
              </a:ext>
            </a:extLst>
          </p:cNvPr>
          <p:cNvPicPr>
            <a:picLocks noChangeAspect="1"/>
          </p:cNvPicPr>
          <p:nvPr/>
        </p:nvPicPr>
        <p:blipFill>
          <a:blip r:embed="rId11"/>
          <a:srcRect/>
          <a:stretch/>
        </p:blipFill>
        <p:spPr>
          <a:xfrm>
            <a:off x="5360668" y="1185778"/>
            <a:ext cx="5375531" cy="5384800"/>
          </a:xfrm>
          <a:prstGeom prst="rect">
            <a:avLst/>
          </a:prstGeom>
        </p:spPr>
      </p:pic>
    </p:spTree>
    <p:extLst>
      <p:ext uri="{BB962C8B-B14F-4D97-AF65-F5344CB8AC3E}">
        <p14:creationId xmlns:p14="http://schemas.microsoft.com/office/powerpoint/2010/main" val="362622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3.1.2 FALSAS OFERTAS DE EMPLEO</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9">
            <a:extLst>
              <a:ext uri="{FF2B5EF4-FFF2-40B4-BE49-F238E27FC236}">
                <a16:creationId xmlns="" xmlns:a16="http://schemas.microsoft.com/office/drawing/2014/main" id="{93D3665D-1AA3-4FB4-AF48-7D9F5400E1A9}"/>
              </a:ext>
            </a:extLst>
          </p:cNvPr>
          <p:cNvSpPr>
            <a:spLocks noGrp="1"/>
          </p:cNvSpPr>
          <p:nvPr>
            <p:ph type="body" sz="quarter" idx="15"/>
          </p:nvPr>
        </p:nvSpPr>
        <p:spPr>
          <a:xfrm>
            <a:off x="346075" y="1473200"/>
            <a:ext cx="4101517" cy="3448996"/>
          </a:xfrm>
        </p:spPr>
        <p:txBody>
          <a:bodyPr>
            <a:normAutofit/>
          </a:bodyPr>
          <a:lstStyle/>
          <a:p>
            <a:r>
              <a:rPr lang="es-ES" sz="1800" b="0" dirty="0"/>
              <a:t>Los ciberdelincuentes se aprovechan de la </a:t>
            </a:r>
            <a:r>
              <a:rPr lang="es-ES" sz="1800" dirty="0"/>
              <a:t>necesidad de un empleo</a:t>
            </a:r>
            <a:r>
              <a:rPr lang="es-ES" sz="1800" b="0" dirty="0"/>
              <a:t>.</a:t>
            </a:r>
          </a:p>
          <a:p>
            <a:pPr>
              <a:buClr>
                <a:srgbClr val="CD2D37"/>
              </a:buClr>
            </a:pPr>
            <a:endParaRPr lang="es-ES" sz="1800" b="0" dirty="0"/>
          </a:p>
        </p:txBody>
      </p:sp>
      <p:pic>
        <p:nvPicPr>
          <p:cNvPr id="4" name="Imagen 3">
            <a:extLst>
              <a:ext uri="{FF2B5EF4-FFF2-40B4-BE49-F238E27FC236}">
                <a16:creationId xmlns="" xmlns:a16="http://schemas.microsoft.com/office/drawing/2014/main" id="{6F428114-1360-418F-A6D3-D2BC88D7A583}"/>
              </a:ext>
            </a:extLst>
          </p:cNvPr>
          <p:cNvPicPr>
            <a:picLocks noChangeAspect="1"/>
          </p:cNvPicPr>
          <p:nvPr/>
        </p:nvPicPr>
        <p:blipFill>
          <a:blip r:embed="rId11"/>
          <a:srcRect/>
          <a:stretch/>
        </p:blipFill>
        <p:spPr>
          <a:xfrm>
            <a:off x="5561046" y="1473200"/>
            <a:ext cx="5414898" cy="5188529"/>
          </a:xfrm>
          <a:prstGeom prst="rect">
            <a:avLst/>
          </a:prstGeom>
        </p:spPr>
      </p:pic>
    </p:spTree>
    <p:extLst>
      <p:ext uri="{BB962C8B-B14F-4D97-AF65-F5344CB8AC3E}">
        <p14:creationId xmlns:p14="http://schemas.microsoft.com/office/powerpoint/2010/main" val="3482162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3.1.3 FALSOS PRESTAMISTAS DE DINERO</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9">
            <a:extLst>
              <a:ext uri="{FF2B5EF4-FFF2-40B4-BE49-F238E27FC236}">
                <a16:creationId xmlns="" xmlns:a16="http://schemas.microsoft.com/office/drawing/2014/main" id="{93D3665D-1AA3-4FB4-AF48-7D9F5400E1A9}"/>
              </a:ext>
            </a:extLst>
          </p:cNvPr>
          <p:cNvSpPr>
            <a:spLocks noGrp="1"/>
          </p:cNvSpPr>
          <p:nvPr>
            <p:ph type="body" sz="quarter" idx="15"/>
          </p:nvPr>
        </p:nvSpPr>
        <p:spPr>
          <a:xfrm>
            <a:off x="346075" y="1473200"/>
            <a:ext cx="4653942" cy="3448996"/>
          </a:xfrm>
        </p:spPr>
        <p:txBody>
          <a:bodyPr>
            <a:normAutofit/>
          </a:bodyPr>
          <a:lstStyle/>
          <a:p>
            <a:r>
              <a:rPr lang="es-ES" sz="1800" b="0" dirty="0"/>
              <a:t>Los ciberdelincuentes se aprovechan de los </a:t>
            </a:r>
            <a:r>
              <a:rPr lang="es-ES" sz="1800" dirty="0"/>
              <a:t>apuros económicos</a:t>
            </a:r>
            <a:r>
              <a:rPr lang="es-ES" sz="1800" b="0" dirty="0"/>
              <a:t>.</a:t>
            </a:r>
          </a:p>
          <a:p>
            <a:r>
              <a:rPr lang="es-ES" sz="1800" b="0" dirty="0"/>
              <a:t> </a:t>
            </a:r>
          </a:p>
          <a:p>
            <a:pPr>
              <a:buClr>
                <a:srgbClr val="CD2D37"/>
              </a:buClr>
            </a:pPr>
            <a:endParaRPr lang="es-ES" sz="1800" b="0" dirty="0"/>
          </a:p>
        </p:txBody>
      </p:sp>
      <p:pic>
        <p:nvPicPr>
          <p:cNvPr id="10" name="Imagen 9">
            <a:extLst>
              <a:ext uri="{FF2B5EF4-FFF2-40B4-BE49-F238E27FC236}">
                <a16:creationId xmlns="" xmlns:a16="http://schemas.microsoft.com/office/drawing/2014/main" id="{D3B21B34-39DB-4E66-9D65-CA702187246F}"/>
              </a:ext>
            </a:extLst>
          </p:cNvPr>
          <p:cNvPicPr>
            <a:picLocks noChangeAspect="1"/>
          </p:cNvPicPr>
          <p:nvPr/>
        </p:nvPicPr>
        <p:blipFill>
          <a:blip r:embed="rId11"/>
          <a:srcRect/>
          <a:stretch/>
        </p:blipFill>
        <p:spPr>
          <a:xfrm>
            <a:off x="5542385" y="1472164"/>
            <a:ext cx="5556296" cy="5227727"/>
          </a:xfrm>
          <a:prstGeom prst="rect">
            <a:avLst/>
          </a:prstGeom>
        </p:spPr>
      </p:pic>
    </p:spTree>
    <p:extLst>
      <p:ext uri="{BB962C8B-B14F-4D97-AF65-F5344CB8AC3E}">
        <p14:creationId xmlns:p14="http://schemas.microsoft.com/office/powerpoint/2010/main" val="85941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3.1.4 NOVIAS RUSAS</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9">
            <a:extLst>
              <a:ext uri="{FF2B5EF4-FFF2-40B4-BE49-F238E27FC236}">
                <a16:creationId xmlns="" xmlns:a16="http://schemas.microsoft.com/office/drawing/2014/main" id="{93D3665D-1AA3-4FB4-AF48-7D9F5400E1A9}"/>
              </a:ext>
            </a:extLst>
          </p:cNvPr>
          <p:cNvSpPr>
            <a:spLocks noGrp="1"/>
          </p:cNvSpPr>
          <p:nvPr>
            <p:ph type="body" sz="quarter" idx="15"/>
          </p:nvPr>
        </p:nvSpPr>
        <p:spPr>
          <a:xfrm>
            <a:off x="346075" y="1473200"/>
            <a:ext cx="4673397" cy="3448996"/>
          </a:xfrm>
        </p:spPr>
        <p:txBody>
          <a:bodyPr>
            <a:normAutofit/>
          </a:bodyPr>
          <a:lstStyle/>
          <a:p>
            <a:r>
              <a:rPr lang="es-ES" sz="1800" b="0" dirty="0"/>
              <a:t>El amor a través de Internet puede ser más engañoso de lo que nos gustaría. </a:t>
            </a:r>
          </a:p>
          <a:p>
            <a:r>
              <a:rPr lang="es-ES" sz="1800" b="0" dirty="0"/>
              <a:t>Este tipo de estafas se</a:t>
            </a:r>
            <a:r>
              <a:rPr lang="es-ES" sz="1800" dirty="0"/>
              <a:t> aprovechan de nosotros y nuestro interés en encontrar una media naranja</a:t>
            </a:r>
            <a:r>
              <a:rPr lang="es-ES" sz="1800" b="0" dirty="0"/>
              <a:t>. </a:t>
            </a:r>
          </a:p>
          <a:p>
            <a:pPr>
              <a:buClr>
                <a:srgbClr val="CD2D37"/>
              </a:buClr>
            </a:pPr>
            <a:endParaRPr lang="es-ES" sz="1800" b="0" dirty="0"/>
          </a:p>
        </p:txBody>
      </p:sp>
      <p:pic>
        <p:nvPicPr>
          <p:cNvPr id="4" name="Imagen 3">
            <a:extLst>
              <a:ext uri="{FF2B5EF4-FFF2-40B4-BE49-F238E27FC236}">
                <a16:creationId xmlns="" xmlns:a16="http://schemas.microsoft.com/office/drawing/2014/main" id="{6F428114-1360-418F-A6D3-D2BC88D7A583}"/>
              </a:ext>
            </a:extLst>
          </p:cNvPr>
          <p:cNvPicPr>
            <a:picLocks noChangeAspect="1"/>
          </p:cNvPicPr>
          <p:nvPr/>
        </p:nvPicPr>
        <p:blipFill>
          <a:blip r:embed="rId11"/>
          <a:srcRect/>
          <a:stretch/>
        </p:blipFill>
        <p:spPr>
          <a:xfrm>
            <a:off x="5691673" y="1473199"/>
            <a:ext cx="5469608" cy="5199257"/>
          </a:xfrm>
          <a:prstGeom prst="rect">
            <a:avLst/>
          </a:prstGeom>
        </p:spPr>
      </p:pic>
    </p:spTree>
    <p:extLst>
      <p:ext uri="{BB962C8B-B14F-4D97-AF65-F5344CB8AC3E}">
        <p14:creationId xmlns:p14="http://schemas.microsoft.com/office/powerpoint/2010/main" val="2512404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3.1.5 CORREOS DE SEXTORSIÓN</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9">
            <a:extLst>
              <a:ext uri="{FF2B5EF4-FFF2-40B4-BE49-F238E27FC236}">
                <a16:creationId xmlns="" xmlns:a16="http://schemas.microsoft.com/office/drawing/2014/main" id="{93D3665D-1AA3-4FB4-AF48-7D9F5400E1A9}"/>
              </a:ext>
            </a:extLst>
          </p:cNvPr>
          <p:cNvSpPr>
            <a:spLocks noGrp="1"/>
          </p:cNvSpPr>
          <p:nvPr>
            <p:ph type="body" sz="quarter" idx="15"/>
          </p:nvPr>
        </p:nvSpPr>
        <p:spPr>
          <a:xfrm>
            <a:off x="346075" y="1473200"/>
            <a:ext cx="4673397" cy="3448996"/>
          </a:xfrm>
        </p:spPr>
        <p:txBody>
          <a:bodyPr>
            <a:normAutofit/>
          </a:bodyPr>
          <a:lstStyle/>
          <a:p>
            <a:r>
              <a:rPr lang="es-ES" sz="1800" b="0" dirty="0"/>
              <a:t>El atacante</a:t>
            </a:r>
            <a:r>
              <a:rPr lang="es-ES" sz="1800" dirty="0"/>
              <a:t> </a:t>
            </a:r>
            <a:r>
              <a:rPr lang="es-ES" sz="1800" b="0" dirty="0"/>
              <a:t>afirma tener en su poder </a:t>
            </a:r>
            <a:r>
              <a:rPr lang="es-ES" sz="1800" dirty="0"/>
              <a:t>material íntimo sobre la víctima</a:t>
            </a:r>
            <a:r>
              <a:rPr lang="es-ES" sz="1800" b="0" dirty="0"/>
              <a:t>.</a:t>
            </a:r>
          </a:p>
        </p:txBody>
      </p:sp>
      <p:pic>
        <p:nvPicPr>
          <p:cNvPr id="4" name="Imagen 3">
            <a:extLst>
              <a:ext uri="{FF2B5EF4-FFF2-40B4-BE49-F238E27FC236}">
                <a16:creationId xmlns="" xmlns:a16="http://schemas.microsoft.com/office/drawing/2014/main" id="{6F428114-1360-418F-A6D3-D2BC88D7A583}"/>
              </a:ext>
            </a:extLst>
          </p:cNvPr>
          <p:cNvPicPr>
            <a:picLocks noChangeAspect="1"/>
          </p:cNvPicPr>
          <p:nvPr/>
        </p:nvPicPr>
        <p:blipFill>
          <a:blip r:embed="rId11"/>
          <a:srcRect/>
          <a:stretch/>
        </p:blipFill>
        <p:spPr>
          <a:xfrm>
            <a:off x="5654350" y="1473200"/>
            <a:ext cx="5338981" cy="5075085"/>
          </a:xfrm>
          <a:prstGeom prst="rect">
            <a:avLst/>
          </a:prstGeom>
        </p:spPr>
      </p:pic>
    </p:spTree>
    <p:extLst>
      <p:ext uri="{BB962C8B-B14F-4D97-AF65-F5344CB8AC3E}">
        <p14:creationId xmlns:p14="http://schemas.microsoft.com/office/powerpoint/2010/main" val="2863145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p:txBody>
          <a:bodyPr>
            <a:normAutofit/>
          </a:bodyPr>
          <a:lstStyle/>
          <a:p>
            <a:r>
              <a:rPr lang="es-ES" sz="2000" dirty="0"/>
              <a:t>3.2 RECOMENDACIONES Y CONSEJOS</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0E76FD67-4698-454A-AA44-C2A01AD9AEA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08216A83-212F-447E-AB30-369F3F22B2E8}"/>
              </a:ext>
            </a:extLst>
          </p:cNvPr>
          <p:cNvPicPr>
            <a:picLocks noChangeAspect="1"/>
          </p:cNvPicPr>
          <p:nvPr/>
        </p:nvPicPr>
        <p:blipFill>
          <a:blip r:embed="rId7"/>
          <a:stretch>
            <a:fillRect/>
          </a:stretch>
        </p:blipFill>
        <p:spPr>
          <a:xfrm>
            <a:off x="161370" y="6008987"/>
            <a:ext cx="691200" cy="691200"/>
          </a:xfrm>
          <a:prstGeom prst="rect">
            <a:avLst/>
          </a:prstGeom>
        </p:spPr>
      </p:pic>
      <p:sp>
        <p:nvSpPr>
          <p:cNvPr id="20" name="Marcador de texto 9">
            <a:extLst>
              <a:ext uri="{FF2B5EF4-FFF2-40B4-BE49-F238E27FC236}">
                <a16:creationId xmlns="" xmlns:a16="http://schemas.microsoft.com/office/drawing/2014/main" id="{7BF08109-4C84-4C15-81A6-94AAA066EB04}"/>
              </a:ext>
            </a:extLst>
          </p:cNvPr>
          <p:cNvSpPr>
            <a:spLocks noGrp="1"/>
          </p:cNvSpPr>
          <p:nvPr>
            <p:ph type="body" sz="quarter" idx="15"/>
          </p:nvPr>
        </p:nvSpPr>
        <p:spPr>
          <a:xfrm>
            <a:off x="346075" y="1599809"/>
            <a:ext cx="5885913" cy="4125742"/>
          </a:xfrm>
        </p:spPr>
        <p:txBody>
          <a:bodyPr>
            <a:normAutofit lnSpcReduction="10000"/>
          </a:bodyPr>
          <a:lstStyle/>
          <a:p>
            <a:pPr>
              <a:buClr>
                <a:srgbClr val="CD2D37"/>
              </a:buClr>
            </a:pPr>
            <a:r>
              <a:rPr lang="es-ES" sz="1800" b="0" dirty="0"/>
              <a:t>Este tipo de </a:t>
            </a:r>
            <a:r>
              <a:rPr lang="es-ES" sz="1800" dirty="0"/>
              <a:t>fraudes</a:t>
            </a:r>
            <a:r>
              <a:rPr lang="es-ES" sz="1800" b="0" dirty="0"/>
              <a:t> son fácilmente reconocibles, solo debemos fijarnos en los </a:t>
            </a:r>
            <a:r>
              <a:rPr lang="es-ES" sz="1800" dirty="0"/>
              <a:t>detalles</a:t>
            </a:r>
            <a:r>
              <a:rPr lang="es-ES" sz="1800" b="0" dirty="0" smtClean="0"/>
              <a:t>:</a:t>
            </a:r>
          </a:p>
          <a:p>
            <a:pPr marL="285750" lvl="0" indent="-285750">
              <a:buFont typeface="Arial" panose="020B0604020202020204" pitchFamily="34" charset="0"/>
              <a:buChar char="•"/>
            </a:pPr>
            <a:r>
              <a:rPr lang="es-ES" sz="1800" dirty="0" smtClean="0"/>
              <a:t>Captarán nuestra atención</a:t>
            </a:r>
            <a:r>
              <a:rPr lang="es-ES" sz="1800" b="0" dirty="0" smtClean="0"/>
              <a:t>: con una </a:t>
            </a:r>
            <a:r>
              <a:rPr lang="es-ES" sz="1800" b="0" dirty="0"/>
              <a:t>oportunidad demasiado atractiva para ser verdad, con dinero fácil o una cantidad muy sustancial.</a:t>
            </a:r>
          </a:p>
          <a:p>
            <a:pPr marL="285750" lvl="0" indent="-285750">
              <a:buFont typeface="Arial" panose="020B0604020202020204" pitchFamily="34" charset="0"/>
              <a:buChar char="•"/>
            </a:pPr>
            <a:r>
              <a:rPr lang="es-ES" sz="1800" b="0" dirty="0"/>
              <a:t>La </a:t>
            </a:r>
            <a:r>
              <a:rPr lang="es-ES" sz="1800" dirty="0"/>
              <a:t>redacción de los mensajes </a:t>
            </a:r>
            <a:r>
              <a:rPr lang="es-ES" sz="1800" b="0" dirty="0"/>
              <a:t>suele estar llena de faltas de ortografía, errores gramaticales o una mala traducción del texto.</a:t>
            </a:r>
          </a:p>
          <a:p>
            <a:pPr marL="285750" lvl="0" indent="-285750">
              <a:buFont typeface="Arial" panose="020B0604020202020204" pitchFamily="34" charset="0"/>
              <a:buChar char="•"/>
            </a:pPr>
            <a:r>
              <a:rPr lang="es-ES" sz="1800" b="0" dirty="0"/>
              <a:t>Generalmente </a:t>
            </a:r>
            <a:r>
              <a:rPr lang="es-ES" sz="1800" dirty="0"/>
              <a:t>se referirán a nosotros de forma genérica</a:t>
            </a:r>
            <a:r>
              <a:rPr lang="es-ES" sz="1800" b="0" dirty="0"/>
              <a:t> o, en su defecto, con alguna prueba como un correo o contraseña nuestra con la que probar su mensaje, como es el caso de la </a:t>
            </a:r>
            <a:r>
              <a:rPr lang="es-ES" sz="1800" b="0" dirty="0" err="1"/>
              <a:t>sextorsión</a:t>
            </a:r>
            <a:r>
              <a:rPr lang="es-ES" sz="1800" b="0" dirty="0"/>
              <a:t>.</a:t>
            </a:r>
          </a:p>
          <a:p>
            <a:pPr marL="285750" lvl="0" indent="-285750">
              <a:buFont typeface="Arial" panose="020B0604020202020204" pitchFamily="34" charset="0"/>
              <a:buChar char="•"/>
            </a:pPr>
            <a:r>
              <a:rPr lang="es-ES" sz="1800" b="0" dirty="0"/>
              <a:t>En algún momento se </a:t>
            </a:r>
            <a:r>
              <a:rPr lang="es-ES" sz="1800" dirty="0"/>
              <a:t>nos pedirá dinero </a:t>
            </a:r>
            <a:r>
              <a:rPr lang="es-ES" sz="1800" b="0" dirty="0"/>
              <a:t>por adelantado o que compartamos con ellos información personal.</a:t>
            </a:r>
          </a:p>
          <a:p>
            <a:pPr>
              <a:buClr>
                <a:srgbClr val="CD2D37"/>
              </a:buClr>
            </a:pPr>
            <a:endParaRPr lang="es-ES" sz="1800" b="0" dirty="0"/>
          </a:p>
        </p:txBody>
      </p:sp>
      <p:sp>
        <p:nvSpPr>
          <p:cNvPr id="22" name="Diagrama de flujo: terminador 21">
            <a:extLst>
              <a:ext uri="{FF2B5EF4-FFF2-40B4-BE49-F238E27FC236}">
                <a16:creationId xmlns="" xmlns:a16="http://schemas.microsoft.com/office/drawing/2014/main" id="{B9DA270A-4E6A-451F-92D8-8BF51EBF5C3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4E70F02D-2C8F-4478-96EC-B402E4989B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5" name="Gráfico 24">
            <a:extLst>
              <a:ext uri="{FF2B5EF4-FFF2-40B4-BE49-F238E27FC236}">
                <a16:creationId xmlns="" xmlns:a16="http://schemas.microsoft.com/office/drawing/2014/main" id="{8E0F23DD-2764-4E6E-9023-3A847FACB0A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D21BA5D9-CFFA-4628-91C7-7B771B3EBDEE}"/>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7" name="Imagen 26" descr="Imagen que contiene reloj&#10;&#10;Descripción generada automáticamente">
            <a:extLst>
              <a:ext uri="{FF2B5EF4-FFF2-40B4-BE49-F238E27FC236}">
                <a16:creationId xmlns="" xmlns:a16="http://schemas.microsoft.com/office/drawing/2014/main" id="{8C8A4DE7-9A6F-4BCE-9705-47C67DF7461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EB65E297-81E6-4596-A80E-8D3C159608A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9" name="Diagrama de flujo: terminador 28">
            <a:extLst>
              <a:ext uri="{FF2B5EF4-FFF2-40B4-BE49-F238E27FC236}">
                <a16:creationId xmlns="" xmlns:a16="http://schemas.microsoft.com/office/drawing/2014/main" id="{52F64376-8F74-4A7A-9048-43FE82C834A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áfico 29">
            <a:extLst>
              <a:ext uri="{FF2B5EF4-FFF2-40B4-BE49-F238E27FC236}">
                <a16:creationId xmlns="" xmlns:a16="http://schemas.microsoft.com/office/drawing/2014/main" id="{112C5DE1-22BA-47BD-9FC6-BDEB0A7A3B2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1" name="Gráfico 30">
            <a:extLst>
              <a:ext uri="{FF2B5EF4-FFF2-40B4-BE49-F238E27FC236}">
                <a16:creationId xmlns="" xmlns:a16="http://schemas.microsoft.com/office/drawing/2014/main" id="{1CBBA3D7-D444-4033-8FB7-88F30C24097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2" name="Diagrama de flujo: terminador 31">
            <a:extLst>
              <a:ext uri="{FF2B5EF4-FFF2-40B4-BE49-F238E27FC236}">
                <a16:creationId xmlns="" xmlns:a16="http://schemas.microsoft.com/office/drawing/2014/main" id="{8D7A53B5-0E0D-45DA-9037-5A319D4552E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3" name="Gráfico 32">
            <a:extLst>
              <a:ext uri="{FF2B5EF4-FFF2-40B4-BE49-F238E27FC236}">
                <a16:creationId xmlns="" xmlns:a16="http://schemas.microsoft.com/office/drawing/2014/main" id="{D434DC47-C333-4A0C-929D-4D5A7FB258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2DEFAC65-7446-4B5F-8FE4-AE43354BFC9C}"/>
              </a:ext>
            </a:extLst>
          </p:cNvPr>
          <p:cNvPicPr>
            <a:picLocks noChangeAspect="1"/>
          </p:cNvPicPr>
          <p:nvPr/>
        </p:nvPicPr>
        <p:blipFill>
          <a:blip r:embed="rId7"/>
          <a:stretch>
            <a:fillRect/>
          </a:stretch>
        </p:blipFill>
        <p:spPr>
          <a:xfrm>
            <a:off x="161370" y="6008987"/>
            <a:ext cx="691200" cy="691200"/>
          </a:xfrm>
          <a:prstGeom prst="rect">
            <a:avLst/>
          </a:prstGeom>
        </p:spPr>
      </p:pic>
      <p:sp>
        <p:nvSpPr>
          <p:cNvPr id="35" name="Diagrama de flujo: terminador 34">
            <a:extLst>
              <a:ext uri="{FF2B5EF4-FFF2-40B4-BE49-F238E27FC236}">
                <a16:creationId xmlns="" xmlns:a16="http://schemas.microsoft.com/office/drawing/2014/main" id="{8C84FC58-F0BE-4442-897B-5CEFAE85260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6" name="Gráfico 35">
            <a:extLst>
              <a:ext uri="{FF2B5EF4-FFF2-40B4-BE49-F238E27FC236}">
                <a16:creationId xmlns="" xmlns:a16="http://schemas.microsoft.com/office/drawing/2014/main" id="{EFFC5917-A07F-4990-8C4C-7001EAF01A7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7" name="Gráfico 36">
            <a:extLst>
              <a:ext uri="{FF2B5EF4-FFF2-40B4-BE49-F238E27FC236}">
                <a16:creationId xmlns="" xmlns:a16="http://schemas.microsoft.com/office/drawing/2014/main" id="{21AB6281-2CF0-400A-92EF-F50204F6DE1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08677A12-B66B-4411-882E-B0B32C26F90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9" name="Imagen 38" descr="Imagen que contiene dibujo&#10;&#10;Descripción generada automáticamente">
            <a:extLst>
              <a:ext uri="{FF2B5EF4-FFF2-40B4-BE49-F238E27FC236}">
                <a16:creationId xmlns="" xmlns:a16="http://schemas.microsoft.com/office/drawing/2014/main" id="{9FE1E804-EAD4-4FC9-A39B-ECDE98FFEE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28D4B370-D705-46C8-A7A1-DE4427A8117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4" name="Imagen 3">
            <a:extLst>
              <a:ext uri="{FF2B5EF4-FFF2-40B4-BE49-F238E27FC236}">
                <a16:creationId xmlns="" xmlns:a16="http://schemas.microsoft.com/office/drawing/2014/main" id="{45BCB41E-6227-4AFE-A396-DB2A120F242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18211" y="1707940"/>
            <a:ext cx="4976552" cy="3909479"/>
          </a:xfrm>
          <a:prstGeom prst="rect">
            <a:avLst/>
          </a:prstGeom>
        </p:spPr>
      </p:pic>
    </p:spTree>
    <p:extLst>
      <p:ext uri="{BB962C8B-B14F-4D97-AF65-F5344CB8AC3E}">
        <p14:creationId xmlns:p14="http://schemas.microsoft.com/office/powerpoint/2010/main" val="3771539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p:txBody>
          <a:bodyPr>
            <a:normAutofit/>
          </a:bodyPr>
          <a:lstStyle/>
          <a:p>
            <a:r>
              <a:rPr lang="es-ES" sz="2000" dirty="0"/>
              <a:t>3.2 RECOMENDACIONES Y CONSEJOS</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0E76FD67-4698-454A-AA44-C2A01AD9AEA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08216A83-212F-447E-AB30-369F3F22B2E8}"/>
              </a:ext>
            </a:extLst>
          </p:cNvPr>
          <p:cNvPicPr>
            <a:picLocks noChangeAspect="1"/>
          </p:cNvPicPr>
          <p:nvPr/>
        </p:nvPicPr>
        <p:blipFill>
          <a:blip r:embed="rId7"/>
          <a:stretch>
            <a:fillRect/>
          </a:stretch>
        </p:blipFill>
        <p:spPr>
          <a:xfrm>
            <a:off x="161370" y="6008987"/>
            <a:ext cx="691200" cy="691200"/>
          </a:xfrm>
          <a:prstGeom prst="rect">
            <a:avLst/>
          </a:prstGeom>
        </p:spPr>
      </p:pic>
      <p:sp>
        <p:nvSpPr>
          <p:cNvPr id="22" name="Diagrama de flujo: terminador 21">
            <a:extLst>
              <a:ext uri="{FF2B5EF4-FFF2-40B4-BE49-F238E27FC236}">
                <a16:creationId xmlns="" xmlns:a16="http://schemas.microsoft.com/office/drawing/2014/main" id="{B9DA270A-4E6A-451F-92D8-8BF51EBF5C3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4E70F02D-2C8F-4478-96EC-B402E4989B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5" name="Gráfico 24">
            <a:extLst>
              <a:ext uri="{FF2B5EF4-FFF2-40B4-BE49-F238E27FC236}">
                <a16:creationId xmlns="" xmlns:a16="http://schemas.microsoft.com/office/drawing/2014/main" id="{8E0F23DD-2764-4E6E-9023-3A847FACB0A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D21BA5D9-CFFA-4628-91C7-7B771B3EBDEE}"/>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7" name="Imagen 26" descr="Imagen que contiene reloj&#10;&#10;Descripción generada automáticamente">
            <a:extLst>
              <a:ext uri="{FF2B5EF4-FFF2-40B4-BE49-F238E27FC236}">
                <a16:creationId xmlns="" xmlns:a16="http://schemas.microsoft.com/office/drawing/2014/main" id="{8C8A4DE7-9A6F-4BCE-9705-47C67DF7461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EB65E297-81E6-4596-A80E-8D3C159608A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9" name="Diagrama de flujo: terminador 28">
            <a:extLst>
              <a:ext uri="{FF2B5EF4-FFF2-40B4-BE49-F238E27FC236}">
                <a16:creationId xmlns="" xmlns:a16="http://schemas.microsoft.com/office/drawing/2014/main" id="{52F64376-8F74-4A7A-9048-43FE82C834A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áfico 29">
            <a:extLst>
              <a:ext uri="{FF2B5EF4-FFF2-40B4-BE49-F238E27FC236}">
                <a16:creationId xmlns="" xmlns:a16="http://schemas.microsoft.com/office/drawing/2014/main" id="{112C5DE1-22BA-47BD-9FC6-BDEB0A7A3B2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1" name="Gráfico 30">
            <a:extLst>
              <a:ext uri="{FF2B5EF4-FFF2-40B4-BE49-F238E27FC236}">
                <a16:creationId xmlns="" xmlns:a16="http://schemas.microsoft.com/office/drawing/2014/main" id="{1CBBA3D7-D444-4033-8FB7-88F30C24097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2" name="Diagrama de flujo: terminador 31">
            <a:extLst>
              <a:ext uri="{FF2B5EF4-FFF2-40B4-BE49-F238E27FC236}">
                <a16:creationId xmlns="" xmlns:a16="http://schemas.microsoft.com/office/drawing/2014/main" id="{8D7A53B5-0E0D-45DA-9037-5A319D4552E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3" name="Gráfico 32">
            <a:extLst>
              <a:ext uri="{FF2B5EF4-FFF2-40B4-BE49-F238E27FC236}">
                <a16:creationId xmlns="" xmlns:a16="http://schemas.microsoft.com/office/drawing/2014/main" id="{D434DC47-C333-4A0C-929D-4D5A7FB258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2DEFAC65-7446-4B5F-8FE4-AE43354BFC9C}"/>
              </a:ext>
            </a:extLst>
          </p:cNvPr>
          <p:cNvPicPr>
            <a:picLocks noChangeAspect="1"/>
          </p:cNvPicPr>
          <p:nvPr/>
        </p:nvPicPr>
        <p:blipFill>
          <a:blip r:embed="rId7"/>
          <a:stretch>
            <a:fillRect/>
          </a:stretch>
        </p:blipFill>
        <p:spPr>
          <a:xfrm>
            <a:off x="161370" y="6008987"/>
            <a:ext cx="691200" cy="691200"/>
          </a:xfrm>
          <a:prstGeom prst="rect">
            <a:avLst/>
          </a:prstGeom>
        </p:spPr>
      </p:pic>
      <p:sp>
        <p:nvSpPr>
          <p:cNvPr id="35" name="Diagrama de flujo: terminador 34">
            <a:extLst>
              <a:ext uri="{FF2B5EF4-FFF2-40B4-BE49-F238E27FC236}">
                <a16:creationId xmlns="" xmlns:a16="http://schemas.microsoft.com/office/drawing/2014/main" id="{8C84FC58-F0BE-4442-897B-5CEFAE85260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6" name="Gráfico 35">
            <a:extLst>
              <a:ext uri="{FF2B5EF4-FFF2-40B4-BE49-F238E27FC236}">
                <a16:creationId xmlns="" xmlns:a16="http://schemas.microsoft.com/office/drawing/2014/main" id="{EFFC5917-A07F-4990-8C4C-7001EAF01A7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7" name="Gráfico 36">
            <a:extLst>
              <a:ext uri="{FF2B5EF4-FFF2-40B4-BE49-F238E27FC236}">
                <a16:creationId xmlns="" xmlns:a16="http://schemas.microsoft.com/office/drawing/2014/main" id="{21AB6281-2CF0-400A-92EF-F50204F6DE1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08677A12-B66B-4411-882E-B0B32C26F90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9" name="Imagen 38" descr="Imagen que contiene dibujo&#10;&#10;Descripción generada automáticamente">
            <a:extLst>
              <a:ext uri="{FF2B5EF4-FFF2-40B4-BE49-F238E27FC236}">
                <a16:creationId xmlns="" xmlns:a16="http://schemas.microsoft.com/office/drawing/2014/main" id="{9FE1E804-EAD4-4FC9-A39B-ECDE98FFEE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28D4B370-D705-46C8-A7A1-DE4427A8117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41" name="Marcador de texto 6">
            <a:extLst>
              <a:ext uri="{FF2B5EF4-FFF2-40B4-BE49-F238E27FC236}">
                <a16:creationId xmlns="" xmlns:a16="http://schemas.microsoft.com/office/drawing/2014/main" id="{50343E90-EC0E-43C1-A87B-9BDCDA42CA58}"/>
              </a:ext>
            </a:extLst>
          </p:cNvPr>
          <p:cNvSpPr txBox="1">
            <a:spLocks/>
          </p:cNvSpPr>
          <p:nvPr/>
        </p:nvSpPr>
        <p:spPr>
          <a:xfrm>
            <a:off x="4112654" y="2384632"/>
            <a:ext cx="5294871" cy="2982794"/>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
                <a:srgbClr val="CD2D37"/>
              </a:buClr>
            </a:pPr>
            <a:endParaRPr lang="es-ES" b="1" dirty="0"/>
          </a:p>
        </p:txBody>
      </p:sp>
      <p:pic>
        <p:nvPicPr>
          <p:cNvPr id="4" name="Imagen 3" descr="Imagen que contiene señal, reloj&#10;&#10;Descripción generada automáticamente">
            <a:extLst>
              <a:ext uri="{FF2B5EF4-FFF2-40B4-BE49-F238E27FC236}">
                <a16:creationId xmlns="" xmlns:a16="http://schemas.microsoft.com/office/drawing/2014/main" id="{764AA8C1-4D9D-4C34-8743-DB6CE38EB6C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42006" y="1708247"/>
            <a:ext cx="4997880" cy="3900428"/>
          </a:xfrm>
          <a:prstGeom prst="rect">
            <a:avLst/>
          </a:prstGeom>
        </p:spPr>
      </p:pic>
      <p:sp>
        <p:nvSpPr>
          <p:cNvPr id="42" name="Marcador de texto 9">
            <a:extLst>
              <a:ext uri="{FF2B5EF4-FFF2-40B4-BE49-F238E27FC236}">
                <a16:creationId xmlns="" xmlns:a16="http://schemas.microsoft.com/office/drawing/2014/main" id="{95BFA195-94D1-4B0D-B324-1D67061593E8}"/>
              </a:ext>
            </a:extLst>
          </p:cNvPr>
          <p:cNvSpPr txBox="1">
            <a:spLocks/>
          </p:cNvSpPr>
          <p:nvPr/>
        </p:nvSpPr>
        <p:spPr>
          <a:xfrm>
            <a:off x="1376083" y="2044184"/>
            <a:ext cx="1765923" cy="285362"/>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b="0" dirty="0"/>
              <a:t>No responder</a:t>
            </a:r>
          </a:p>
        </p:txBody>
      </p:sp>
      <p:sp>
        <p:nvSpPr>
          <p:cNvPr id="43" name="Marcador de texto 9">
            <a:extLst>
              <a:ext uri="{FF2B5EF4-FFF2-40B4-BE49-F238E27FC236}">
                <a16:creationId xmlns="" xmlns:a16="http://schemas.microsoft.com/office/drawing/2014/main" id="{562D69EB-5296-440F-AB79-B357BE897D2E}"/>
              </a:ext>
            </a:extLst>
          </p:cNvPr>
          <p:cNvSpPr txBox="1">
            <a:spLocks/>
          </p:cNvSpPr>
          <p:nvPr/>
        </p:nvSpPr>
        <p:spPr>
          <a:xfrm>
            <a:off x="1403230" y="3780324"/>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b="0" dirty="0"/>
              <a:t>No compartir información</a:t>
            </a:r>
          </a:p>
        </p:txBody>
      </p:sp>
      <p:sp>
        <p:nvSpPr>
          <p:cNvPr id="44" name="Marcador de texto 9">
            <a:extLst>
              <a:ext uri="{FF2B5EF4-FFF2-40B4-BE49-F238E27FC236}">
                <a16:creationId xmlns="" xmlns:a16="http://schemas.microsoft.com/office/drawing/2014/main" id="{68C8B6FD-6230-4B44-81E3-D982CF68A314}"/>
              </a:ext>
            </a:extLst>
          </p:cNvPr>
          <p:cNvSpPr txBox="1">
            <a:spLocks/>
          </p:cNvSpPr>
          <p:nvPr/>
        </p:nvSpPr>
        <p:spPr>
          <a:xfrm>
            <a:off x="3142006" y="5312156"/>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b="0" dirty="0"/>
              <a:t>Actualizar</a:t>
            </a:r>
          </a:p>
        </p:txBody>
      </p:sp>
      <p:sp>
        <p:nvSpPr>
          <p:cNvPr id="45" name="Marcador de texto 9">
            <a:extLst>
              <a:ext uri="{FF2B5EF4-FFF2-40B4-BE49-F238E27FC236}">
                <a16:creationId xmlns="" xmlns:a16="http://schemas.microsoft.com/office/drawing/2014/main" id="{F94FC0A6-C5E3-4B6C-B671-E649CAA418C1}"/>
              </a:ext>
            </a:extLst>
          </p:cNvPr>
          <p:cNvSpPr txBox="1">
            <a:spLocks/>
          </p:cNvSpPr>
          <p:nvPr/>
        </p:nvSpPr>
        <p:spPr>
          <a:xfrm>
            <a:off x="9049994" y="2031144"/>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b="0" dirty="0"/>
              <a:t>No descargar</a:t>
            </a:r>
          </a:p>
        </p:txBody>
      </p:sp>
      <p:sp>
        <p:nvSpPr>
          <p:cNvPr id="46" name="Marcador de texto 9">
            <a:extLst>
              <a:ext uri="{FF2B5EF4-FFF2-40B4-BE49-F238E27FC236}">
                <a16:creationId xmlns="" xmlns:a16="http://schemas.microsoft.com/office/drawing/2014/main" id="{16050106-5E36-413D-AD57-6B41E2A2409C}"/>
              </a:ext>
            </a:extLst>
          </p:cNvPr>
          <p:cNvSpPr txBox="1">
            <a:spLocks/>
          </p:cNvSpPr>
          <p:nvPr/>
        </p:nvSpPr>
        <p:spPr>
          <a:xfrm>
            <a:off x="9022847" y="3780324"/>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1800" b="0" dirty="0"/>
              <a:t>Ignorar enlaces</a:t>
            </a:r>
          </a:p>
        </p:txBody>
      </p:sp>
    </p:spTree>
    <p:extLst>
      <p:ext uri="{BB962C8B-B14F-4D97-AF65-F5344CB8AC3E}">
        <p14:creationId xmlns:p14="http://schemas.microsoft.com/office/powerpoint/2010/main" val="2635082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a:extLst>
              <a:ext uri="{FF2B5EF4-FFF2-40B4-BE49-F238E27FC236}">
                <a16:creationId xmlns="" xmlns:a16="http://schemas.microsoft.com/office/drawing/2014/main" id="{74DDC5F9-B550-4F9F-BBD8-67E344974572}"/>
              </a:ext>
            </a:extLst>
          </p:cNvPr>
          <p:cNvSpPr>
            <a:spLocks noGrp="1"/>
          </p:cNvSpPr>
          <p:nvPr>
            <p:ph type="body" sz="quarter" idx="16"/>
          </p:nvPr>
        </p:nvSpPr>
        <p:spPr>
          <a:xfrm>
            <a:off x="346075" y="2162442"/>
            <a:ext cx="5749925" cy="3624793"/>
          </a:xfrm>
        </p:spPr>
        <p:txBody>
          <a:bodyPr>
            <a:normAutofit/>
          </a:bodyPr>
          <a:lstStyle/>
          <a:p>
            <a:r>
              <a:rPr lang="es-ES" dirty="0"/>
              <a:t>Navegar por Internet no está exento de todo </a:t>
            </a:r>
            <a:r>
              <a:rPr lang="es-ES_tradnl" b="1" dirty="0"/>
              <a:t>tipo de riesgos y amenazas.</a:t>
            </a:r>
          </a:p>
          <a:p>
            <a:r>
              <a:rPr lang="es-ES_tradnl" dirty="0"/>
              <a:t>Por suerte, podemos </a:t>
            </a:r>
            <a:r>
              <a:rPr lang="es-ES_tradnl" b="1" dirty="0"/>
              <a:t>aprender a detectarlas.</a:t>
            </a:r>
            <a:endParaRPr lang="es-ES" dirty="0"/>
          </a:p>
        </p:txBody>
      </p:sp>
      <p:sp>
        <p:nvSpPr>
          <p:cNvPr id="9" name="Marcador de texto 8">
            <a:extLst>
              <a:ext uri="{FF2B5EF4-FFF2-40B4-BE49-F238E27FC236}">
                <a16:creationId xmlns="" xmlns:a16="http://schemas.microsoft.com/office/drawing/2014/main" id="{D78E73D6-37AF-491F-AA58-83651EAA20DB}"/>
              </a:ext>
            </a:extLst>
          </p:cNvPr>
          <p:cNvSpPr>
            <a:spLocks noGrp="1"/>
          </p:cNvSpPr>
          <p:nvPr>
            <p:ph type="body" sz="quarter" idx="13"/>
          </p:nvPr>
        </p:nvSpPr>
        <p:spPr/>
        <p:txBody>
          <a:bodyPr>
            <a:normAutofit/>
          </a:bodyPr>
          <a:lstStyle/>
          <a:p>
            <a:r>
              <a:rPr lang="es-ES" sz="2000" dirty="0"/>
              <a:t>INTRODUCCIÓN</a:t>
            </a:r>
          </a:p>
        </p:txBody>
      </p:sp>
      <p:sp>
        <p:nvSpPr>
          <p:cNvPr id="14" name="Diagrama de flujo: terminador 13">
            <a:extLst>
              <a:ext uri="{FF2B5EF4-FFF2-40B4-BE49-F238E27FC236}">
                <a16:creationId xmlns="" xmlns:a16="http://schemas.microsoft.com/office/drawing/2014/main" id="{031BD905-7AF1-4644-B1BD-AB8ABF195C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CDD295B3-4EB3-4709-8CD0-1F01342D149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8" name="Gráfico 17">
            <a:extLst>
              <a:ext uri="{FF2B5EF4-FFF2-40B4-BE49-F238E27FC236}">
                <a16:creationId xmlns="" xmlns:a16="http://schemas.microsoft.com/office/drawing/2014/main" id="{3783A2C3-5007-4D43-B53A-45EF0FFE392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3433163E-3296-4BBC-86DE-2DAAD6B7208D}"/>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1" name="Imagen 20" descr="Imagen que contiene reloj&#10;&#10;Descripción generada automáticamente">
            <a:extLst>
              <a:ext uri="{FF2B5EF4-FFF2-40B4-BE49-F238E27FC236}">
                <a16:creationId xmlns="" xmlns:a16="http://schemas.microsoft.com/office/drawing/2014/main" id="{EBF2D934-5842-4411-AA2A-851DBF51342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556E4977-0938-4B90-867C-78BD82B2908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8FA03D2F-6D65-4D2E-8A80-8C722C14DB3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FFAFC39B-15AB-46F7-935F-0F342212D3C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6EE9B973-5575-4EC7-9042-3163B4B688F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07D901D1-8FAD-45A9-8F27-DD6F41A97F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8688F298-1F93-4A7E-86FD-88A85AD664E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EAAD9798-D08C-478E-A261-EFD1A5E7BD51}"/>
              </a:ext>
            </a:extLst>
          </p:cNvPr>
          <p:cNvPicPr>
            <a:picLocks noChangeAspect="1"/>
          </p:cNvPicPr>
          <p:nvPr/>
        </p:nvPicPr>
        <p:blipFill>
          <a:blip r:embed="rId7"/>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36D0229F-7186-44ED-9E2A-10E5097F879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52DEB5CA-FE9F-4816-8FEA-BC1204C65C5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53FD5A6C-6E46-4DC6-85B9-FD346A74056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2A8A2BB6-8A6E-496A-AD61-633DEC5FCC15}"/>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3ECD3622-DA33-4C89-BF60-F9FAAD41932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DF030DB0-0204-44E3-8F81-72FE596B177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Imagen que contiene cuarto&#10;&#10;Descripción generada automáticamente">
            <a:extLst>
              <a:ext uri="{FF2B5EF4-FFF2-40B4-BE49-F238E27FC236}">
                <a16:creationId xmlns="" xmlns:a16="http://schemas.microsoft.com/office/drawing/2014/main" id="{4A2FD532-41B0-4C93-8648-1940C051CE7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12914" y="1760498"/>
            <a:ext cx="4881319" cy="3337003"/>
          </a:xfrm>
          <a:prstGeom prst="rect">
            <a:avLst/>
          </a:prstGeom>
        </p:spPr>
      </p:pic>
    </p:spTree>
    <p:extLst>
      <p:ext uri="{BB962C8B-B14F-4D97-AF65-F5344CB8AC3E}">
        <p14:creationId xmlns:p14="http://schemas.microsoft.com/office/powerpoint/2010/main" val="424809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smtClean="0"/>
              <a:t>4. OTRAS TÉCNICAS DE ENGAÑO</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2" name="Imagen 1"/>
          <p:cNvPicPr>
            <a:picLocks noChangeAspect="1"/>
          </p:cNvPicPr>
          <p:nvPr/>
        </p:nvPicPr>
        <p:blipFill>
          <a:blip r:embed="rId11"/>
          <a:stretch>
            <a:fillRect/>
          </a:stretch>
        </p:blipFill>
        <p:spPr>
          <a:xfrm>
            <a:off x="2127790" y="3878184"/>
            <a:ext cx="8220075" cy="2352675"/>
          </a:xfrm>
          <a:prstGeom prst="rect">
            <a:avLst/>
          </a:prstGeom>
        </p:spPr>
      </p:pic>
      <p:sp>
        <p:nvSpPr>
          <p:cNvPr id="32" name="Marcador de texto 9">
            <a:extLst>
              <a:ext uri="{FF2B5EF4-FFF2-40B4-BE49-F238E27FC236}">
                <a16:creationId xmlns="" xmlns:a16="http://schemas.microsoft.com/office/drawing/2014/main" id="{562D69EB-5296-440F-AB79-B357BE897D2E}"/>
              </a:ext>
            </a:extLst>
          </p:cNvPr>
          <p:cNvSpPr txBox="1">
            <a:spLocks/>
          </p:cNvSpPr>
          <p:nvPr/>
        </p:nvSpPr>
        <p:spPr>
          <a:xfrm>
            <a:off x="555183" y="1996899"/>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smtClean="0"/>
              <a:t>Phishing</a:t>
            </a:r>
            <a:endParaRPr lang="es-ES" sz="1800" dirty="0"/>
          </a:p>
        </p:txBody>
      </p:sp>
      <p:sp>
        <p:nvSpPr>
          <p:cNvPr id="33" name="Marcador de texto 9">
            <a:extLst>
              <a:ext uri="{FF2B5EF4-FFF2-40B4-BE49-F238E27FC236}">
                <a16:creationId xmlns="" xmlns:a16="http://schemas.microsoft.com/office/drawing/2014/main" id="{562D69EB-5296-440F-AB79-B357BE897D2E}"/>
              </a:ext>
            </a:extLst>
          </p:cNvPr>
          <p:cNvSpPr txBox="1">
            <a:spLocks/>
          </p:cNvSpPr>
          <p:nvPr/>
        </p:nvSpPr>
        <p:spPr>
          <a:xfrm>
            <a:off x="2562044" y="1566677"/>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err="1" smtClean="0"/>
              <a:t>Smishing</a:t>
            </a:r>
            <a:endParaRPr lang="es-ES" sz="1800" dirty="0"/>
          </a:p>
        </p:txBody>
      </p:sp>
      <p:sp>
        <p:nvSpPr>
          <p:cNvPr id="34" name="Marcador de texto 9">
            <a:extLst>
              <a:ext uri="{FF2B5EF4-FFF2-40B4-BE49-F238E27FC236}">
                <a16:creationId xmlns="" xmlns:a16="http://schemas.microsoft.com/office/drawing/2014/main" id="{562D69EB-5296-440F-AB79-B357BE897D2E}"/>
              </a:ext>
            </a:extLst>
          </p:cNvPr>
          <p:cNvSpPr txBox="1">
            <a:spLocks/>
          </p:cNvSpPr>
          <p:nvPr/>
        </p:nvSpPr>
        <p:spPr>
          <a:xfrm>
            <a:off x="3173499" y="2632751"/>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smtClean="0"/>
              <a:t>Vishing</a:t>
            </a:r>
            <a:endParaRPr lang="es-ES" sz="1800" dirty="0"/>
          </a:p>
        </p:txBody>
      </p:sp>
      <p:sp>
        <p:nvSpPr>
          <p:cNvPr id="35" name="Marcador de texto 9">
            <a:extLst>
              <a:ext uri="{FF2B5EF4-FFF2-40B4-BE49-F238E27FC236}">
                <a16:creationId xmlns="" xmlns:a16="http://schemas.microsoft.com/office/drawing/2014/main" id="{562D69EB-5296-440F-AB79-B357BE897D2E}"/>
              </a:ext>
            </a:extLst>
          </p:cNvPr>
          <p:cNvSpPr txBox="1">
            <a:spLocks/>
          </p:cNvSpPr>
          <p:nvPr/>
        </p:nvSpPr>
        <p:spPr>
          <a:xfrm>
            <a:off x="6954841" y="2900481"/>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smtClean="0"/>
              <a:t>Baiting</a:t>
            </a:r>
            <a:endParaRPr lang="es-ES" sz="1800" dirty="0"/>
          </a:p>
        </p:txBody>
      </p:sp>
      <p:sp>
        <p:nvSpPr>
          <p:cNvPr id="36" name="Marcador de texto 9">
            <a:extLst>
              <a:ext uri="{FF2B5EF4-FFF2-40B4-BE49-F238E27FC236}">
                <a16:creationId xmlns="" xmlns:a16="http://schemas.microsoft.com/office/drawing/2014/main" id="{562D69EB-5296-440F-AB79-B357BE897D2E}"/>
              </a:ext>
            </a:extLst>
          </p:cNvPr>
          <p:cNvSpPr txBox="1">
            <a:spLocks/>
          </p:cNvSpPr>
          <p:nvPr/>
        </p:nvSpPr>
        <p:spPr>
          <a:xfrm>
            <a:off x="5138689" y="1973742"/>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smtClean="0"/>
              <a:t>Shoulder Surfing</a:t>
            </a:r>
          </a:p>
          <a:p>
            <a:pPr algn="ctr"/>
            <a:endParaRPr lang="es-ES" sz="1800" dirty="0"/>
          </a:p>
        </p:txBody>
      </p:sp>
      <p:sp>
        <p:nvSpPr>
          <p:cNvPr id="38" name="Marcador de texto 9">
            <a:extLst>
              <a:ext uri="{FF2B5EF4-FFF2-40B4-BE49-F238E27FC236}">
                <a16:creationId xmlns="" xmlns:a16="http://schemas.microsoft.com/office/drawing/2014/main" id="{562D69EB-5296-440F-AB79-B357BE897D2E}"/>
              </a:ext>
            </a:extLst>
          </p:cNvPr>
          <p:cNvSpPr txBox="1">
            <a:spLocks/>
          </p:cNvSpPr>
          <p:nvPr/>
        </p:nvSpPr>
        <p:spPr>
          <a:xfrm>
            <a:off x="7956272" y="1507254"/>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smtClean="0"/>
              <a:t>Dumpster diving</a:t>
            </a:r>
            <a:endParaRPr lang="es-ES" sz="1800" dirty="0"/>
          </a:p>
        </p:txBody>
      </p:sp>
      <p:sp>
        <p:nvSpPr>
          <p:cNvPr id="39" name="Marcador de texto 9">
            <a:extLst>
              <a:ext uri="{FF2B5EF4-FFF2-40B4-BE49-F238E27FC236}">
                <a16:creationId xmlns="" xmlns:a16="http://schemas.microsoft.com/office/drawing/2014/main" id="{562D69EB-5296-440F-AB79-B357BE897D2E}"/>
              </a:ext>
            </a:extLst>
          </p:cNvPr>
          <p:cNvSpPr txBox="1">
            <a:spLocks/>
          </p:cNvSpPr>
          <p:nvPr/>
        </p:nvSpPr>
        <p:spPr>
          <a:xfrm>
            <a:off x="9557508" y="2632751"/>
            <a:ext cx="1765923" cy="596804"/>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smtClean="0"/>
              <a:t>Quid pro </a:t>
            </a:r>
            <a:r>
              <a:rPr lang="en-US" sz="1800" dirty="0"/>
              <a:t>q</a:t>
            </a:r>
            <a:r>
              <a:rPr lang="en-US" sz="1800" dirty="0" smtClean="0"/>
              <a:t>uo</a:t>
            </a:r>
            <a:endParaRPr lang="es-ES" sz="1800" dirty="0"/>
          </a:p>
        </p:txBody>
      </p:sp>
    </p:spTree>
    <p:extLst>
      <p:ext uri="{BB962C8B-B14F-4D97-AF65-F5344CB8AC3E}">
        <p14:creationId xmlns:p14="http://schemas.microsoft.com/office/powerpoint/2010/main" val="253097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n 2"/>
          <p:cNvPicPr>
            <a:picLocks noChangeAspect="1"/>
          </p:cNvPicPr>
          <p:nvPr/>
        </p:nvPicPr>
        <p:blipFill>
          <a:blip r:embed="rId4"/>
          <a:stretch>
            <a:fillRect/>
          </a:stretch>
        </p:blipFill>
        <p:spPr>
          <a:xfrm>
            <a:off x="1030314" y="3227317"/>
            <a:ext cx="5238750" cy="3200400"/>
          </a:xfrm>
          <a:prstGeom prst="rect">
            <a:avLst/>
          </a:prstGeom>
        </p:spPr>
      </p:pic>
      <p:pic>
        <p:nvPicPr>
          <p:cNvPr id="4" name="Imagen 3"/>
          <p:cNvPicPr>
            <a:picLocks noChangeAspect="1"/>
          </p:cNvPicPr>
          <p:nvPr/>
        </p:nvPicPr>
        <p:blipFill>
          <a:blip r:embed="rId5"/>
          <a:stretch>
            <a:fillRect/>
          </a:stretch>
        </p:blipFill>
        <p:spPr>
          <a:xfrm>
            <a:off x="346075" y="737976"/>
            <a:ext cx="4762500" cy="3000375"/>
          </a:xfrm>
          <a:prstGeom prst="rect">
            <a:avLst/>
          </a:prstGeom>
        </p:spPr>
      </p:pic>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smtClean="0"/>
              <a:t>4.1 EJEMPLOS REALES DE SMISHING</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10"/>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10"/>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10"/>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 xmlns:asvg="http://schemas.microsoft.com/office/drawing/2016/SVG/main" r:embed="rId9"/>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10"/>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5" name="Imagen 14"/>
          <p:cNvPicPr>
            <a:picLocks noChangeAspect="1"/>
          </p:cNvPicPr>
          <p:nvPr/>
        </p:nvPicPr>
        <p:blipFill>
          <a:blip r:embed="rId14"/>
          <a:stretch>
            <a:fillRect/>
          </a:stretch>
        </p:blipFill>
        <p:spPr>
          <a:xfrm>
            <a:off x="9200271" y="1791073"/>
            <a:ext cx="2625539" cy="4638906"/>
          </a:xfrm>
          <a:prstGeom prst="rect">
            <a:avLst/>
          </a:prstGeom>
        </p:spPr>
      </p:pic>
      <p:pic>
        <p:nvPicPr>
          <p:cNvPr id="32" name="Imagen 31"/>
          <p:cNvPicPr>
            <a:picLocks noChangeAspect="1"/>
          </p:cNvPicPr>
          <p:nvPr/>
        </p:nvPicPr>
        <p:blipFill>
          <a:blip r:embed="rId15"/>
          <a:stretch>
            <a:fillRect/>
          </a:stretch>
        </p:blipFill>
        <p:spPr>
          <a:xfrm>
            <a:off x="6119280" y="1596759"/>
            <a:ext cx="2857500" cy="3219450"/>
          </a:xfrm>
          <a:prstGeom prst="rect">
            <a:avLst/>
          </a:prstGeom>
        </p:spPr>
      </p:pic>
    </p:spTree>
    <p:extLst>
      <p:ext uri="{BB962C8B-B14F-4D97-AF65-F5344CB8AC3E}">
        <p14:creationId xmlns:p14="http://schemas.microsoft.com/office/powerpoint/2010/main" val="2059160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4" name="Picture 2" descr="Imagen llamada de ciberdelincuent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63174" y="4788712"/>
            <a:ext cx="2069288" cy="2069288"/>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smtClean="0"/>
              <a:t>4.2 EJEMPLOS REALES DE VISHING</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9"/>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9"/>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2" name="Imagen 1"/>
          <p:cNvPicPr>
            <a:picLocks noChangeAspect="1"/>
          </p:cNvPicPr>
          <p:nvPr/>
        </p:nvPicPr>
        <p:blipFill>
          <a:blip r:embed="rId13"/>
          <a:stretch>
            <a:fillRect/>
          </a:stretch>
        </p:blipFill>
        <p:spPr>
          <a:xfrm>
            <a:off x="6199998" y="1509725"/>
            <a:ext cx="5207603" cy="4313631"/>
          </a:xfrm>
          <a:prstGeom prst="rect">
            <a:avLst/>
          </a:prstGeom>
        </p:spPr>
      </p:pic>
      <p:pic>
        <p:nvPicPr>
          <p:cNvPr id="1028" name="Picture 4" descr="Ejemplo mensaje sobre falsa infección virus "/>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53143" y="1600945"/>
            <a:ext cx="4324766" cy="318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91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smtClean="0"/>
              <a:t>5. CÓMO REPORTAR FRAUDES</a:t>
            </a:r>
            <a:endParaRPr lang="es-ES" sz="2000" dirty="0"/>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9"/>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9"/>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2"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a:xfrm>
            <a:off x="346075" y="1473201"/>
            <a:ext cx="11541125" cy="1129322"/>
          </a:xfrm>
        </p:spPr>
        <p:txBody>
          <a:bodyPr>
            <a:normAutofit/>
          </a:bodyPr>
          <a:lstStyle/>
          <a:p>
            <a:pPr algn="ctr"/>
            <a:r>
              <a:rPr lang="es-ES" sz="1800" b="0" dirty="0" smtClean="0"/>
              <a:t>¿Has sufrido un incidente? ¿Quieres reportar un fraude? ¿Necesitas ayuda?</a:t>
            </a:r>
            <a:endParaRPr lang="es-ES" sz="1800" b="0" dirty="0"/>
          </a:p>
        </p:txBody>
      </p:sp>
      <p:sp>
        <p:nvSpPr>
          <p:cNvPr id="33"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a:xfrm>
            <a:off x="1641852" y="4893612"/>
            <a:ext cx="3079625" cy="1129322"/>
          </a:xfrm>
        </p:spPr>
        <p:txBody>
          <a:bodyPr>
            <a:normAutofit/>
          </a:bodyPr>
          <a:lstStyle/>
          <a:p>
            <a:pPr algn="ctr"/>
            <a:r>
              <a:rPr lang="es-ES" sz="1800" dirty="0" smtClean="0">
                <a:solidFill>
                  <a:srgbClr val="FF0000"/>
                </a:solidFill>
              </a:rPr>
              <a:t>incidencias@incibe-cert.es</a:t>
            </a:r>
            <a:endParaRPr lang="es-ES" sz="1800" dirty="0">
              <a:solidFill>
                <a:srgbClr val="FF0000"/>
              </a:solidFill>
            </a:endParaRPr>
          </a:p>
        </p:txBody>
      </p:sp>
      <p:pic>
        <p:nvPicPr>
          <p:cNvPr id="1032" name="Picture 8" descr="Respuesta a incidentes de INCIBE-CERT"/>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61370" y="2170209"/>
            <a:ext cx="6571766" cy="25551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Línea de ayuda en ciberseguridad de INCIBE"/>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886128" y="2274352"/>
            <a:ext cx="6185778" cy="2405030"/>
          </a:xfrm>
          <a:prstGeom prst="rect">
            <a:avLst/>
          </a:prstGeom>
          <a:noFill/>
          <a:extLst>
            <a:ext uri="{909E8E84-426E-40DD-AFC4-6F175D3DCCD1}">
              <a14:hiddenFill xmlns:a14="http://schemas.microsoft.com/office/drawing/2010/main">
                <a:solidFill>
                  <a:srgbClr val="FFFFFF"/>
                </a:solidFill>
              </a14:hiddenFill>
            </a:ext>
          </a:extLst>
        </p:spPr>
      </p:pic>
      <p:sp>
        <p:nvSpPr>
          <p:cNvPr id="37"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a:xfrm>
            <a:off x="7039678" y="4893612"/>
            <a:ext cx="4239261" cy="1129322"/>
          </a:xfrm>
        </p:spPr>
        <p:txBody>
          <a:bodyPr>
            <a:normAutofit/>
          </a:bodyPr>
          <a:lstStyle/>
          <a:p>
            <a:pPr algn="ctr"/>
            <a:r>
              <a:rPr lang="es-ES" sz="1800" dirty="0" smtClean="0">
                <a:solidFill>
                  <a:srgbClr val="FF0000"/>
                </a:solidFill>
              </a:rPr>
              <a:t>Teléfono gratuito y confidencial: 017</a:t>
            </a:r>
            <a:endParaRPr lang="es-ES" sz="1800" dirty="0">
              <a:solidFill>
                <a:srgbClr val="FF0000"/>
              </a:solidFill>
            </a:endParaRPr>
          </a:p>
        </p:txBody>
      </p:sp>
    </p:spTree>
    <p:extLst>
      <p:ext uri="{BB962C8B-B14F-4D97-AF65-F5344CB8AC3E}">
        <p14:creationId xmlns:p14="http://schemas.microsoft.com/office/powerpoint/2010/main" val="4895549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3</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8"/>
            <a:ext cx="6819223" cy="681102"/>
          </a:xfrm>
        </p:spPr>
        <p:txBody>
          <a:bodyPr>
            <a:normAutofit/>
          </a:bodyPr>
          <a:lstStyle/>
          <a:p>
            <a:r>
              <a:rPr lang="es-ES" sz="2000" dirty="0" smtClean="0"/>
              <a:t>3.5 </a:t>
            </a:r>
            <a:r>
              <a:rPr lang="es-ES" sz="2000" dirty="0"/>
              <a:t>OTRO TIPO DE ATAQUES POR INGENIERÍA SOCIAL</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En ocasiones, este tipo de fraudes llegan a través de las redes sociales. ¿Alguna vez te ha intentado agregar algún contacto o te ha llegado un mensaje con pinta de fraude? Trata de aplicar las pautas que hemos visto para identificar alguno, o busca en Internet algún fraude reciente que se haya popularizado y compártelo.</a:t>
            </a:r>
          </a:p>
        </p:txBody>
      </p:sp>
      <p:sp>
        <p:nvSpPr>
          <p:cNvPr id="9" name="Diagrama de flujo: terminador 8">
            <a:extLst>
              <a:ext uri="{FF2B5EF4-FFF2-40B4-BE49-F238E27FC236}">
                <a16:creationId xmlns="" xmlns:a16="http://schemas.microsoft.com/office/drawing/2014/main"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B80E5A69-6D8B-401A-8B81-37C3D06C7BB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49B8A0CA-909C-4551-BBD9-2B074E6057E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725D29D7-6D53-428D-926A-9F281604979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 xmlns:a16="http://schemas.microsoft.com/office/drawing/2014/main" id="{6B0641DB-74D9-4C2C-A372-204385BD561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 xmlns:a16="http://schemas.microsoft.com/office/drawing/2014/main" id="{3F71523E-25F1-4F0F-BA91-03C93BAAE4D0}"/>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514844" y="3861088"/>
            <a:ext cx="2084202" cy="2492705"/>
          </a:xfrm>
          <a:prstGeom prst="rect">
            <a:avLst/>
          </a:prstGeom>
        </p:spPr>
      </p:pic>
      <p:sp>
        <p:nvSpPr>
          <p:cNvPr id="14" name="Diagrama de flujo: terminador 13">
            <a:extLst>
              <a:ext uri="{FF2B5EF4-FFF2-40B4-BE49-F238E27FC236}">
                <a16:creationId xmlns="" xmlns:a16="http://schemas.microsoft.com/office/drawing/2014/main" id="{121A5D34-881A-450D-A3D7-FB4F026B258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78ACBAD9-E4F0-4184-BDC1-9AD54A09C2C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9B20042B-B3DA-40CD-BB7F-6DDEBA845875}"/>
              </a:ext>
            </a:extLst>
          </p:cNvPr>
          <p:cNvPicPr>
            <a:picLocks noChangeAspect="1"/>
          </p:cNvPicPr>
          <p:nvPr/>
        </p:nvPicPr>
        <p:blipFill>
          <a:blip r:embed="rId13"/>
          <a:stretch>
            <a:fillRect/>
          </a:stretch>
        </p:blipFill>
        <p:spPr>
          <a:xfrm>
            <a:off x="161370" y="6008987"/>
            <a:ext cx="691200" cy="691200"/>
          </a:xfrm>
          <a:prstGeom prst="rect">
            <a:avLst/>
          </a:prstGeom>
        </p:spPr>
      </p:pic>
      <p:sp>
        <p:nvSpPr>
          <p:cNvPr id="18" name="Diagrama de flujo: terminador 17">
            <a:extLst>
              <a:ext uri="{FF2B5EF4-FFF2-40B4-BE49-F238E27FC236}">
                <a16:creationId xmlns="" xmlns:a16="http://schemas.microsoft.com/office/drawing/2014/main" id="{1D887682-6A57-465D-8376-F8FCA357193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D99615D0-0654-4DB5-B708-CC42B33F6CF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39EA3C41-F6E6-48C0-83E2-107E8900733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CC16351F-85D7-4874-B37D-73B3953A6429}"/>
              </a:ext>
            </a:extLst>
          </p:cNvPr>
          <p:cNvPicPr>
            <a:picLocks noChangeAspect="1"/>
          </p:cNvPicPr>
          <p:nvPr/>
        </p:nvPicPr>
        <p:blipFill>
          <a:blip r:embed="rId13"/>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 xmlns:a16="http://schemas.microsoft.com/office/drawing/2014/main" id="{8DFCC391-79CC-4B6E-89A5-28BEA18AAD4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B2251F68-3F06-43BD-AFCA-FAA1AAB024D2}"/>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FD528063-6415-46A3-A2A5-F8FAA7E7208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794F9A5C-8579-4B3B-BD50-87CCABE8F1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48762A8A-9399-4AF1-A7E1-3328A76901D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13C51A26-B123-4C5E-A202-00BACDC2DEB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10486D5F-7664-4E20-AAB2-426CC5749F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7A84CE38-DEBF-44C8-9D19-481ED224D3A0}"/>
              </a:ext>
            </a:extLst>
          </p:cNvPr>
          <p:cNvPicPr>
            <a:picLocks noChangeAspect="1"/>
          </p:cNvPicPr>
          <p:nvPr/>
        </p:nvPicPr>
        <p:blipFill>
          <a:blip r:embed="rId13"/>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B128E105-F115-405B-A601-4264FDBBB98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A3735843-D02F-4823-9BFB-3D15B7E05D0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83300598-FD3C-43EA-9A76-02242BAB51E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05E7D7B2-D20E-47A8-B104-3348D9457DC9}"/>
              </a:ext>
            </a:extLst>
          </p:cNvPr>
          <p:cNvPicPr>
            <a:picLocks noChangeAspect="1"/>
          </p:cNvPicPr>
          <p:nvPr/>
        </p:nvPicPr>
        <p:blipFill>
          <a:blip r:embed="rId13"/>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7D4FEABE-631D-4496-A0DE-F73A9F7E5F4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F5618650-66F4-4A6A-B5A5-38336E29C2A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2081443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2024" y="5315444"/>
            <a:ext cx="11720577" cy="1385525"/>
          </a:xfrm>
          <a:prstGeom prst="rect">
            <a:avLst/>
          </a:prstGeom>
          <a:solidFill>
            <a:schemeClr val="bg1"/>
          </a:solidFill>
          <a:ln w="76200">
            <a:solidFill>
              <a:srgbClr val="CD2D3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7" y="437298"/>
            <a:ext cx="6819223" cy="522794"/>
          </a:xfrm>
        </p:spPr>
        <p:txBody>
          <a:bodyPr>
            <a:normAutofit/>
          </a:bodyPr>
          <a:lstStyle/>
          <a:p>
            <a:r>
              <a:rPr lang="es-ES" sz="1500" dirty="0"/>
              <a:t>EN INCIBE TE AYUDAMOS</a:t>
            </a:r>
          </a:p>
        </p:txBody>
      </p:sp>
      <p:sp>
        <p:nvSpPr>
          <p:cNvPr id="7" name="Marcador de texto 1">
            <a:extLst>
              <a:ext uri="{FF2B5EF4-FFF2-40B4-BE49-F238E27FC236}">
                <a16:creationId xmlns:a16="http://schemas.microsoft.com/office/drawing/2014/main" xmlns="" id="{24F33A2B-17F4-475A-831D-96753C78CCF6}"/>
              </a:ext>
            </a:extLst>
          </p:cNvPr>
          <p:cNvSpPr>
            <a:spLocks noGrp="1"/>
          </p:cNvSpPr>
          <p:nvPr>
            <p:ph type="body" sz="quarter" idx="15"/>
          </p:nvPr>
        </p:nvSpPr>
        <p:spPr>
          <a:xfrm>
            <a:off x="1875299" y="5723050"/>
            <a:ext cx="1464515" cy="626570"/>
          </a:xfrm>
        </p:spPr>
        <p:txBody>
          <a:bodyPr>
            <a:normAutofit fontScale="92500"/>
          </a:bodyPr>
          <a:lstStyle/>
          <a:p>
            <a:pPr algn="ctr"/>
            <a:r>
              <a:rPr lang="en-US" sz="1350" dirty="0" err="1">
                <a:sym typeface="Wingdings" panose="05000000000000000000" pitchFamily="2" charset="2"/>
              </a:rPr>
              <a:t>Recursos</a:t>
            </a:r>
            <a:r>
              <a:rPr lang="en-US" sz="1350" b="0" dirty="0">
                <a:sym typeface="Wingdings" panose="05000000000000000000" pitchFamily="2" charset="2"/>
              </a:rPr>
              <a:t>: </a:t>
            </a:r>
            <a:r>
              <a:rPr lang="en-US" sz="1350" b="0" dirty="0" err="1">
                <a:sym typeface="Wingdings" panose="05000000000000000000" pitchFamily="2" charset="2"/>
              </a:rPr>
              <a:t>servicios</a:t>
            </a:r>
            <a:r>
              <a:rPr lang="en-US" sz="1350" b="0" dirty="0" smtClean="0">
                <a:sym typeface="Wingdings" panose="05000000000000000000" pitchFamily="2" charset="2"/>
              </a:rPr>
              <a:t>, </a:t>
            </a:r>
            <a:r>
              <a:rPr lang="en-US" sz="1350" b="0" dirty="0" err="1" smtClean="0">
                <a:sym typeface="Wingdings" panose="05000000000000000000" pitchFamily="2" charset="2"/>
              </a:rPr>
              <a:t>herramientas</a:t>
            </a:r>
            <a:r>
              <a:rPr lang="en-US" sz="1350" b="0" dirty="0" smtClean="0">
                <a:sym typeface="Wingdings" panose="05000000000000000000" pitchFamily="2" charset="2"/>
              </a:rPr>
              <a:t>, </a:t>
            </a:r>
            <a:r>
              <a:rPr lang="en-US" sz="1350" b="0" dirty="0" err="1">
                <a:sym typeface="Wingdings" panose="05000000000000000000" pitchFamily="2" charset="2"/>
              </a:rPr>
              <a:t>guías</a:t>
            </a:r>
            <a:r>
              <a:rPr lang="en-US" sz="1350" b="0" dirty="0" smtClean="0">
                <a:sym typeface="Wingdings" panose="05000000000000000000" pitchFamily="2" charset="2"/>
              </a:rPr>
              <a:t>, </a:t>
            </a:r>
            <a:r>
              <a:rPr lang="en-US" sz="1350" b="0" dirty="0" err="1" smtClean="0">
                <a:sym typeface="Wingdings" panose="05000000000000000000" pitchFamily="2" charset="2"/>
              </a:rPr>
              <a:t>juegos</a:t>
            </a:r>
            <a:r>
              <a:rPr lang="en-US" sz="1350" b="0" dirty="0" smtClean="0">
                <a:sym typeface="Wingdings" panose="05000000000000000000" pitchFamily="2" charset="2"/>
              </a:rPr>
              <a:t>, etc</a:t>
            </a:r>
            <a:r>
              <a:rPr lang="en-US" sz="1350" b="0" dirty="0">
                <a:sym typeface="Wingdings" panose="05000000000000000000" pitchFamily="2" charset="2"/>
              </a:rPr>
              <a:t>.</a:t>
            </a:r>
          </a:p>
        </p:txBody>
      </p:sp>
      <p:grpSp>
        <p:nvGrpSpPr>
          <p:cNvPr id="8" name="Grupo 7"/>
          <p:cNvGrpSpPr/>
          <p:nvPr/>
        </p:nvGrpSpPr>
        <p:grpSpPr>
          <a:xfrm>
            <a:off x="2278028" y="1403342"/>
            <a:ext cx="7646040" cy="1764162"/>
            <a:chOff x="2278028" y="1489098"/>
            <a:chExt cx="7646040" cy="1764162"/>
          </a:xfrm>
        </p:grpSpPr>
        <p:grpSp>
          <p:nvGrpSpPr>
            <p:cNvPr id="9" name="Grupo 8"/>
            <p:cNvGrpSpPr/>
            <p:nvPr/>
          </p:nvGrpSpPr>
          <p:grpSpPr>
            <a:xfrm>
              <a:off x="2278028" y="1489098"/>
              <a:ext cx="7646040" cy="1764162"/>
              <a:chOff x="1826636" y="2604953"/>
              <a:chExt cx="7646040" cy="1764162"/>
            </a:xfrm>
          </p:grpSpPr>
          <p:pic>
            <p:nvPicPr>
              <p:cNvPr id="16" name="Imagen 15"/>
              <p:cNvPicPr>
                <a:picLocks noChangeAspect="1"/>
              </p:cNvPicPr>
              <p:nvPr/>
            </p:nvPicPr>
            <p:blipFill rotWithShape="1">
              <a:blip r:embed="rId3" cstate="print">
                <a:extLst>
                  <a:ext uri="{28A0092B-C50C-407E-A947-70E740481C1C}">
                    <a14:useLocalDpi xmlns:a14="http://schemas.microsoft.com/office/drawing/2010/main"/>
                  </a:ext>
                </a:extLst>
              </a:blip>
              <a:srcRect r="-3208"/>
              <a:stretch/>
            </p:blipFill>
            <p:spPr>
              <a:xfrm>
                <a:off x="6218119" y="2604953"/>
                <a:ext cx="3254557" cy="1648162"/>
              </a:xfrm>
              <a:prstGeom prst="rect">
                <a:avLst/>
              </a:prstGeom>
            </p:spPr>
          </p:pic>
          <p:grpSp>
            <p:nvGrpSpPr>
              <p:cNvPr id="17" name="Grupo 16"/>
              <p:cNvGrpSpPr/>
              <p:nvPr/>
            </p:nvGrpSpPr>
            <p:grpSpPr>
              <a:xfrm>
                <a:off x="1826636" y="2771027"/>
                <a:ext cx="3600000" cy="1598088"/>
                <a:chOff x="1826636" y="1622218"/>
                <a:chExt cx="3600000" cy="1598088"/>
              </a:xfrm>
            </p:grpSpPr>
            <p:pic>
              <p:nvPicPr>
                <p:cNvPr id="18" name="Imagen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6636" y="1622218"/>
                  <a:ext cx="3600000" cy="849509"/>
                </a:xfrm>
                <a:prstGeom prst="rect">
                  <a:avLst/>
                </a:prstGeom>
              </p:spPr>
            </p:pic>
            <p:sp>
              <p:nvSpPr>
                <p:cNvPr id="19" name="Marcador de texto 5">
                  <a:extLst>
                    <a:ext uri="{FF2B5EF4-FFF2-40B4-BE49-F238E27FC236}">
                      <a16:creationId xmlns:a16="http://schemas.microsoft.com/office/drawing/2014/main" xmlns="" id="{F4282CF7-3853-4CF0-B0E0-4E31A321E6EF}"/>
                    </a:ext>
                  </a:extLst>
                </p:cNvPr>
                <p:cNvSpPr txBox="1">
                  <a:spLocks/>
                </p:cNvSpPr>
                <p:nvPr/>
              </p:nvSpPr>
              <p:spPr>
                <a:xfrm>
                  <a:off x="1826636" y="2695110"/>
                  <a:ext cx="3600000" cy="52519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n-US" sz="1350" b="1" dirty="0" smtClean="0"/>
                    <a:t>                         </a:t>
                  </a:r>
                  <a:r>
                    <a:rPr lang="en-US" sz="1350" b="1" dirty="0" err="1" smtClean="0"/>
                    <a:t>incibe</a:t>
                  </a:r>
                  <a:endParaRPr lang="es-ES" sz="1350" b="1" dirty="0"/>
                </a:p>
              </p:txBody>
            </p:sp>
          </p:grpSp>
        </p:grpSp>
        <p:grpSp>
          <p:nvGrpSpPr>
            <p:cNvPr id="10" name="Grupo 9"/>
            <p:cNvGrpSpPr/>
            <p:nvPr/>
          </p:nvGrpSpPr>
          <p:grpSpPr>
            <a:xfrm>
              <a:off x="3148916" y="2954823"/>
              <a:ext cx="1213543" cy="247654"/>
              <a:chOff x="3968057" y="2775544"/>
              <a:chExt cx="1800000" cy="367335"/>
            </a:xfrm>
          </p:grpSpPr>
          <p:pic>
            <p:nvPicPr>
              <p:cNvPr id="11" name="Picture 2" descr="Instagram"/>
              <p:cNvPicPr>
                <a:picLocks noChangeAspect="1" noChangeArrowheads="1"/>
              </p:cNvPicPr>
              <p:nvPr/>
            </p:nvPicPr>
            <p:blipFill>
              <a:blip r:embed="rId5"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04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40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upo 19"/>
          <p:cNvGrpSpPr/>
          <p:nvPr/>
        </p:nvGrpSpPr>
        <p:grpSpPr>
          <a:xfrm>
            <a:off x="2449933" y="3686627"/>
            <a:ext cx="7292134" cy="1242009"/>
            <a:chOff x="2857303" y="3873974"/>
            <a:chExt cx="7292134" cy="1242009"/>
          </a:xfrm>
        </p:grpSpPr>
        <p:grpSp>
          <p:nvGrpSpPr>
            <p:cNvPr id="21" name="Grupo 20"/>
            <p:cNvGrpSpPr/>
            <p:nvPr/>
          </p:nvGrpSpPr>
          <p:grpSpPr>
            <a:xfrm>
              <a:off x="2857303" y="3873974"/>
              <a:ext cx="2052176" cy="1242009"/>
              <a:chOff x="2857303" y="3873974"/>
              <a:chExt cx="2052176" cy="1242009"/>
            </a:xfrm>
          </p:grpSpPr>
          <p:sp>
            <p:nvSpPr>
              <p:cNvPr id="37" name="Marcador de texto 5">
                <a:extLst>
                  <a:ext uri="{FF2B5EF4-FFF2-40B4-BE49-F238E27FC236}">
                    <a16:creationId xmlns:a16="http://schemas.microsoft.com/office/drawing/2014/main" xmlns="" id="{F4282CF7-3853-4CF0-B0E0-4E31A321E6EF}"/>
                  </a:ext>
                </a:extLst>
              </p:cNvPr>
              <p:cNvSpPr txBox="1">
                <a:spLocks/>
              </p:cNvSpPr>
              <p:nvPr/>
            </p:nvSpPr>
            <p:spPr>
              <a:xfrm>
                <a:off x="2857303" y="4589736"/>
                <a:ext cx="2052176" cy="526247"/>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www.osi.es </a:t>
                </a:r>
              </a:p>
              <a:p>
                <a:pPr algn="ctr">
                  <a:spcBef>
                    <a:spcPts val="600"/>
                  </a:spcBef>
                </a:pPr>
                <a:r>
                  <a:rPr lang="es-ES" sz="1350" b="1" dirty="0" smtClean="0"/>
                  <a:t>                   </a:t>
                </a:r>
                <a:r>
                  <a:rPr lang="es-ES" sz="1350" b="1" dirty="0" err="1" smtClean="0"/>
                  <a:t>osiseguridad</a:t>
                </a:r>
                <a:endParaRPr lang="es-ES" sz="1350" b="1" dirty="0"/>
              </a:p>
            </p:txBody>
          </p:sp>
          <p:pic>
            <p:nvPicPr>
              <p:cNvPr id="38" name="Imagen 3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953771" y="3873974"/>
                <a:ext cx="1876973" cy="570914"/>
              </a:xfrm>
              <a:prstGeom prst="rect">
                <a:avLst/>
              </a:prstGeom>
            </p:spPr>
          </p:pic>
          <p:grpSp>
            <p:nvGrpSpPr>
              <p:cNvPr id="39" name="Grupo 38"/>
              <p:cNvGrpSpPr/>
              <p:nvPr/>
            </p:nvGrpSpPr>
            <p:grpSpPr>
              <a:xfrm>
                <a:off x="2986990" y="4825742"/>
                <a:ext cx="728127" cy="251746"/>
                <a:chOff x="3968057" y="2777768"/>
                <a:chExt cx="1080002" cy="373405"/>
              </a:xfrm>
            </p:grpSpPr>
            <p:pic>
              <p:nvPicPr>
                <p:cNvPr id="40"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upo 21"/>
            <p:cNvGrpSpPr/>
            <p:nvPr/>
          </p:nvGrpSpPr>
          <p:grpSpPr>
            <a:xfrm>
              <a:off x="5487011" y="3873974"/>
              <a:ext cx="1547748" cy="1224395"/>
              <a:chOff x="5487011" y="3873974"/>
              <a:chExt cx="1547748" cy="1224395"/>
            </a:xfrm>
          </p:grpSpPr>
          <p:pic>
            <p:nvPicPr>
              <p:cNvPr id="31" name="Imagen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87012" y="3873974"/>
                <a:ext cx="1547747" cy="570914"/>
              </a:xfrm>
              <a:prstGeom prst="rect">
                <a:avLst/>
              </a:prstGeom>
            </p:spPr>
          </p:pic>
          <p:sp>
            <p:nvSpPr>
              <p:cNvPr id="32" name="Marcador de texto 5">
                <a:extLst>
                  <a:ext uri="{FF2B5EF4-FFF2-40B4-BE49-F238E27FC236}">
                    <a16:creationId xmlns:a16="http://schemas.microsoft.com/office/drawing/2014/main" xmlns="" id="{F4282CF7-3853-4CF0-B0E0-4E31A321E6EF}"/>
                  </a:ext>
                </a:extLst>
              </p:cNvPr>
              <p:cNvSpPr txBox="1">
                <a:spLocks/>
              </p:cNvSpPr>
              <p:nvPr/>
            </p:nvSpPr>
            <p:spPr>
              <a:xfrm>
                <a:off x="5487011" y="4549671"/>
                <a:ext cx="1547748" cy="548698"/>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www.is4k.es </a:t>
                </a:r>
              </a:p>
              <a:p>
                <a:pPr algn="ctr">
                  <a:spcBef>
                    <a:spcPts val="600"/>
                  </a:spcBef>
                </a:pPr>
                <a:r>
                  <a:rPr lang="es-ES" sz="1350" b="1" dirty="0" smtClean="0"/>
                  <a:t>                is4k</a:t>
                </a:r>
                <a:endParaRPr lang="es-ES" sz="1350" b="1" dirty="0"/>
              </a:p>
            </p:txBody>
          </p:sp>
          <p:grpSp>
            <p:nvGrpSpPr>
              <p:cNvPr id="33" name="Grupo 32"/>
              <p:cNvGrpSpPr/>
              <p:nvPr/>
            </p:nvGrpSpPr>
            <p:grpSpPr>
              <a:xfrm>
                <a:off x="5640220" y="4789745"/>
                <a:ext cx="728127" cy="251746"/>
                <a:chOff x="3968057" y="2777768"/>
                <a:chExt cx="1080002" cy="373405"/>
              </a:xfrm>
            </p:grpSpPr>
            <p:pic>
              <p:nvPicPr>
                <p:cNvPr id="34"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Grupo 22"/>
            <p:cNvGrpSpPr/>
            <p:nvPr/>
          </p:nvGrpSpPr>
          <p:grpSpPr>
            <a:xfrm>
              <a:off x="7612291" y="3877156"/>
              <a:ext cx="2537146" cy="1238826"/>
              <a:chOff x="7216454" y="3877156"/>
              <a:chExt cx="2537146" cy="1238826"/>
            </a:xfrm>
          </p:grpSpPr>
          <p:pic>
            <p:nvPicPr>
              <p:cNvPr id="24" name="Imagen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33081" y="3877156"/>
                <a:ext cx="1616857" cy="570914"/>
              </a:xfrm>
              <a:prstGeom prst="rect">
                <a:avLst/>
              </a:prstGeom>
            </p:spPr>
          </p:pic>
          <p:sp>
            <p:nvSpPr>
              <p:cNvPr id="25" name="Marcador de texto 5">
                <a:extLst>
                  <a:ext uri="{FF2B5EF4-FFF2-40B4-BE49-F238E27FC236}">
                    <a16:creationId xmlns:a16="http://schemas.microsoft.com/office/drawing/2014/main" xmlns="" id="{F4282CF7-3853-4CF0-B0E0-4E31A321E6EF}"/>
                  </a:ext>
                </a:extLst>
              </p:cNvPr>
              <p:cNvSpPr txBox="1">
                <a:spLocks/>
              </p:cNvSpPr>
              <p:nvPr/>
            </p:nvSpPr>
            <p:spPr>
              <a:xfrm>
                <a:off x="7216454" y="4537623"/>
                <a:ext cx="2537146" cy="578359"/>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s-ES" sz="1350" b="1" dirty="0" smtClean="0"/>
                  <a:t>                      </a:t>
                </a:r>
                <a:r>
                  <a:rPr lang="es-ES" sz="1350" b="1" dirty="0" err="1" smtClean="0"/>
                  <a:t>protegeempresa</a:t>
                </a:r>
                <a:endParaRPr lang="es-ES" sz="1350" b="1" dirty="0"/>
              </a:p>
            </p:txBody>
          </p:sp>
          <p:grpSp>
            <p:nvGrpSpPr>
              <p:cNvPr id="26" name="Grupo 25"/>
              <p:cNvGrpSpPr/>
              <p:nvPr/>
            </p:nvGrpSpPr>
            <p:grpSpPr>
              <a:xfrm>
                <a:off x="7315695" y="4765208"/>
                <a:ext cx="970836" cy="249153"/>
                <a:chOff x="8824517" y="4519023"/>
                <a:chExt cx="970836" cy="249153"/>
              </a:xfrm>
            </p:grpSpPr>
            <p:pic>
              <p:nvPicPr>
                <p:cNvPr id="27" name="Picture 12" descr="Pinterest"/>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a:ext>
                  </a:extLst>
                </a:blip>
                <a:srcRect/>
                <a:stretch>
                  <a:fillRect/>
                </a:stretch>
              </p:blipFill>
              <p:spPr bwMode="auto">
                <a:xfrm>
                  <a:off x="9554153" y="4519023"/>
                  <a:ext cx="241200" cy="241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8824517" y="4525467"/>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309935" y="4520522"/>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067226" y="4522021"/>
                  <a:ext cx="242709" cy="24270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3" name="Imagen 44"/>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308908" y="5312041"/>
            <a:ext cx="1318481" cy="131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n 4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83462" y="5368731"/>
            <a:ext cx="354598" cy="1157110"/>
          </a:xfrm>
          <a:prstGeom prst="rect">
            <a:avLst/>
          </a:prstGeom>
        </p:spPr>
      </p:pic>
      <p:sp>
        <p:nvSpPr>
          <p:cNvPr id="45" name="Marcador de texto 1">
            <a:extLst>
              <a:ext uri="{FF2B5EF4-FFF2-40B4-BE49-F238E27FC236}">
                <a16:creationId xmlns="" xmlns:a16="http://schemas.microsoft.com/office/drawing/2014/main" id="{24F33A2B-17F4-475A-831D-96753C78CCF6}"/>
              </a:ext>
            </a:extLst>
          </p:cNvPr>
          <p:cNvSpPr>
            <a:spLocks noGrp="1"/>
          </p:cNvSpPr>
          <p:nvPr>
            <p:ph type="body" sz="quarter" idx="15"/>
          </p:nvPr>
        </p:nvSpPr>
        <p:spPr>
          <a:xfrm>
            <a:off x="231182" y="5388636"/>
            <a:ext cx="1554503" cy="416395"/>
          </a:xfrm>
        </p:spPr>
        <p:txBody>
          <a:bodyPr>
            <a:normAutofit/>
          </a:bodyPr>
          <a:lstStyle/>
          <a:p>
            <a:pPr algn="ctr"/>
            <a:r>
              <a:rPr lang="es-ES" sz="1350" b="0" dirty="0">
                <a:sym typeface="Wingdings" panose="05000000000000000000" pitchFamily="2" charset="2"/>
              </a:rPr>
              <a:t>Programas de </a:t>
            </a:r>
            <a:r>
              <a:rPr lang="es-ES" sz="1350" dirty="0">
                <a:sym typeface="Wingdings" panose="05000000000000000000" pitchFamily="2" charset="2"/>
              </a:rPr>
              <a:t>formación</a:t>
            </a:r>
          </a:p>
        </p:txBody>
      </p:sp>
      <p:pic>
        <p:nvPicPr>
          <p:cNvPr id="46" name="Imagen 4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6699" y="5860383"/>
            <a:ext cx="721049" cy="721049"/>
          </a:xfrm>
          <a:prstGeom prst="rect">
            <a:avLst/>
          </a:prstGeom>
        </p:spPr>
      </p:pic>
      <p:pic>
        <p:nvPicPr>
          <p:cNvPr id="47" name="Imagen 4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401678">
            <a:off x="8105148" y="5413106"/>
            <a:ext cx="918338" cy="649224"/>
          </a:xfrm>
          <a:prstGeom prst="rect">
            <a:avLst/>
          </a:prstGeom>
        </p:spPr>
      </p:pic>
      <p:pic>
        <p:nvPicPr>
          <p:cNvPr id="48" name="Imagen 4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41017" y="5312673"/>
            <a:ext cx="1272191" cy="954144"/>
          </a:xfrm>
          <a:prstGeom prst="rect">
            <a:avLst/>
          </a:prstGeom>
        </p:spPr>
      </p:pic>
      <p:pic>
        <p:nvPicPr>
          <p:cNvPr id="49" name="Imagen 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21229179">
            <a:off x="7665225" y="5805031"/>
            <a:ext cx="598975" cy="814922"/>
          </a:xfrm>
          <a:prstGeom prst="rect">
            <a:avLst/>
          </a:prstGeom>
        </p:spPr>
      </p:pic>
      <p:pic>
        <p:nvPicPr>
          <p:cNvPr id="50" name="Imagen 4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339988" y="5948023"/>
            <a:ext cx="1106968" cy="649701"/>
          </a:xfrm>
          <a:prstGeom prst="rect">
            <a:avLst/>
          </a:prstGeom>
        </p:spPr>
      </p:pic>
      <p:pic>
        <p:nvPicPr>
          <p:cNvPr id="51" name="Picture 2" descr="Android app on Google Play"/>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4021945" y="5485439"/>
            <a:ext cx="706854" cy="7270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Servicio Antibotnet"/>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3497780" y="6052433"/>
            <a:ext cx="1363791" cy="428768"/>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n 5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732778" y="5485439"/>
            <a:ext cx="1548304" cy="1025228"/>
          </a:xfrm>
          <a:prstGeom prst="rect">
            <a:avLst/>
          </a:prstGeom>
        </p:spPr>
      </p:pic>
    </p:spTree>
    <p:extLst>
      <p:ext uri="{BB962C8B-B14F-4D97-AF65-F5344CB8AC3E}">
        <p14:creationId xmlns:p14="http://schemas.microsoft.com/office/powerpoint/2010/main" val="1148402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 Para identificar una tienda online legítima debemos fijarnos en:</a:t>
            </a:r>
            <a:endParaRPr lang="es-ES" dirty="0"/>
          </a:p>
          <a:p>
            <a:pPr marL="342900" indent="-342900">
              <a:buFont typeface="+mj-lt"/>
              <a:buAutoNum type="alphaUcPeriod"/>
            </a:pPr>
            <a:r>
              <a:rPr lang="es-ES" dirty="0"/>
              <a:t>La </a:t>
            </a:r>
            <a:r>
              <a:rPr lang="es-ES" dirty="0" err="1"/>
              <a:t>url</a:t>
            </a:r>
            <a:r>
              <a:rPr lang="es-ES" dirty="0"/>
              <a:t>.</a:t>
            </a:r>
          </a:p>
          <a:p>
            <a:pPr marL="342900" indent="-342900">
              <a:buFont typeface="+mj-lt"/>
              <a:buAutoNum type="alphaUcPeriod"/>
            </a:pPr>
            <a:r>
              <a:rPr lang="es-ES" dirty="0"/>
              <a:t>Las valoraciones de usuarios</a:t>
            </a:r>
            <a:r>
              <a:rPr lang="es-ES" i="1" dirty="0"/>
              <a:t>.</a:t>
            </a:r>
          </a:p>
          <a:p>
            <a:pPr marL="342900" indent="-342900">
              <a:buFont typeface="+mj-lt"/>
              <a:buAutoNum type="alphaUcPeriod"/>
            </a:pPr>
            <a:r>
              <a:rPr lang="es-ES" dirty="0"/>
              <a:t>El tipo de producto</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57D057EA-C7C2-4BCB-8C46-9AAC0F4D52F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2E362F27-1FA8-421B-A494-936D7203AE2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4907654E-FABF-4AFB-8C4F-F0DBB04B378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2" name="Imagen 11" descr="Imagen que contiene dibujo&#10;&#10;Descripción generada automáticamente">
            <a:extLst>
              <a:ext uri="{FF2B5EF4-FFF2-40B4-BE49-F238E27FC236}">
                <a16:creationId xmlns="" xmlns:a16="http://schemas.microsoft.com/office/drawing/2014/main" id="{79FB637B-F3B0-4A55-B2D9-061402043CBA}"/>
              </a:ext>
            </a:extLst>
          </p:cNvPr>
          <p:cNvPicPr>
            <a:picLocks noChangeAspect="1"/>
          </p:cNvPicPr>
          <p:nvPr/>
        </p:nvPicPr>
        <p:blipFill>
          <a:blip r:embed="rId9"/>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F8930A70-4641-438F-91E1-DE0AC21A661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áfico 13">
            <a:extLst>
              <a:ext uri="{FF2B5EF4-FFF2-40B4-BE49-F238E27FC236}">
                <a16:creationId xmlns="" xmlns:a16="http://schemas.microsoft.com/office/drawing/2014/main" id="{6D3E860B-32CF-4A07-A53C-C6A1CDCD3EF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5" name="Gráfico 14">
            <a:extLst>
              <a:ext uri="{FF2B5EF4-FFF2-40B4-BE49-F238E27FC236}">
                <a16:creationId xmlns="" xmlns:a16="http://schemas.microsoft.com/office/drawing/2014/main" id="{BF56B14F-57D5-4518-9D6C-6D3CAAE7648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6" name="Diagrama de flujo: terminador 15">
            <a:extLst>
              <a:ext uri="{FF2B5EF4-FFF2-40B4-BE49-F238E27FC236}">
                <a16:creationId xmlns="" xmlns:a16="http://schemas.microsoft.com/office/drawing/2014/main" id="{ADCE465B-EF91-42F2-90F0-416173CABF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7" name="Gráfico 16">
            <a:extLst>
              <a:ext uri="{FF2B5EF4-FFF2-40B4-BE49-F238E27FC236}">
                <a16:creationId xmlns="" xmlns:a16="http://schemas.microsoft.com/office/drawing/2014/main" id="{DEF7E1FE-6BC2-4EE0-9431-8DB584831DA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0CB0F092-9FC2-494F-8FC5-CD199AE20AE8}"/>
              </a:ext>
            </a:extLst>
          </p:cNvPr>
          <p:cNvPicPr>
            <a:picLocks noChangeAspect="1"/>
          </p:cNvPicPr>
          <p:nvPr/>
        </p:nvPicPr>
        <p:blipFill>
          <a:blip r:embed="rId9"/>
          <a:stretch>
            <a:fillRect/>
          </a:stretch>
        </p:blipFill>
        <p:spPr>
          <a:xfrm>
            <a:off x="161370" y="6008987"/>
            <a:ext cx="691200" cy="691200"/>
          </a:xfrm>
          <a:prstGeom prst="rect">
            <a:avLst/>
          </a:prstGeom>
        </p:spPr>
      </p:pic>
      <p:sp>
        <p:nvSpPr>
          <p:cNvPr id="19" name="Diagrama de flujo: terminador 18">
            <a:extLst>
              <a:ext uri="{FF2B5EF4-FFF2-40B4-BE49-F238E27FC236}">
                <a16:creationId xmlns="" xmlns:a16="http://schemas.microsoft.com/office/drawing/2014/main" id="{03B443C3-C019-4562-A1AC-6046BEF1857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A270200C-EA29-4E17-A7CC-68122B85FCB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818C3853-7B31-4546-89C6-91B600334E0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C19E5EA0-A8D0-45DD-A00C-4C3DDF7BA96C}"/>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855CB4E6-67DE-49E6-9F98-E01AA8866FA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E516347A-0062-43D1-884C-45AB66710B8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496174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2. Un candado cerrado en la </a:t>
            </a:r>
            <a:r>
              <a:rPr lang="es-ES" b="1" dirty="0" err="1"/>
              <a:t>url</a:t>
            </a:r>
            <a:r>
              <a:rPr lang="es-ES" b="1" dirty="0"/>
              <a:t> quiere decir que:</a:t>
            </a:r>
            <a:endParaRPr lang="es-ES" dirty="0"/>
          </a:p>
          <a:p>
            <a:pPr marL="342900" indent="-342900">
              <a:buFont typeface="+mj-lt"/>
              <a:buAutoNum type="alphaUcPeriod"/>
            </a:pPr>
            <a:r>
              <a:rPr lang="es-ES" dirty="0"/>
              <a:t>La web cifra la información.</a:t>
            </a:r>
          </a:p>
          <a:p>
            <a:pPr marL="342900" indent="-342900">
              <a:buFont typeface="+mj-lt"/>
              <a:buAutoNum type="alphaUcPeriod"/>
            </a:pPr>
            <a:r>
              <a:rPr lang="es-ES" dirty="0"/>
              <a:t>La web está cerrada.</a:t>
            </a:r>
          </a:p>
          <a:p>
            <a:pPr marL="342900" indent="-342900">
              <a:buFont typeface="+mj-lt"/>
              <a:buAutoNum type="alphaUcPeriod"/>
            </a:pPr>
            <a:r>
              <a:rPr lang="es-ES" dirty="0"/>
              <a:t>La web requiere contraseña para acceder.</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62D531C2-04D9-4145-970D-9BBAA82FB4A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66E9811C-103D-4E03-8CBA-CB3E68E0EEA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3A8A6F4D-76EC-44D0-93E8-1C0120A356A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A0E6BDB1-6515-4818-B060-57DB71CDDF1B}"/>
              </a:ext>
            </a:extLst>
          </p:cNvPr>
          <p:cNvPicPr>
            <a:picLocks noChangeAspect="1"/>
          </p:cNvPicPr>
          <p:nvPr/>
        </p:nvPicPr>
        <p:blipFill>
          <a:blip r:embed="rId9"/>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DE41312D-DC56-4552-BC73-8D96D1E8DD5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9CF306CD-CE28-4D09-A4FD-F2304DF3763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F6711A9E-3D43-40B6-868F-C9599BF07D7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C4A8286D-EDD2-4683-91A5-19487D03E38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D20C67D6-83E8-4B6D-A089-56001334B1C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B458060E-AFE1-4070-B20E-50F3BD28B6C9}"/>
              </a:ext>
            </a:extLst>
          </p:cNvPr>
          <p:cNvPicPr>
            <a:picLocks noChangeAspect="1"/>
          </p:cNvPicPr>
          <p:nvPr/>
        </p:nvPicPr>
        <p:blipFill>
          <a:blip r:embed="rId9"/>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7AE37ADC-EC7F-41A5-A49B-1EA0932ABE2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5B3E9A8C-3C5C-4079-B4B1-E7FE0674308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E8E7A420-B2DC-4E5D-A89D-07B5926F412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1F81FE4E-1279-49C4-9C98-5616B3C83CEA}"/>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245E5467-5E41-4B4D-81B2-9421582E517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AE7F51D6-896C-4FF9-9796-51BC78E4F29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331321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3. ¿Cómo podemos saber si nos encontramos ante una web falsa mirando solo el precio de los productos?</a:t>
            </a:r>
          </a:p>
          <a:p>
            <a:pPr marL="342900" indent="-342900">
              <a:buFont typeface="+mj-lt"/>
              <a:buAutoNum type="alphaUcPeriod"/>
            </a:pPr>
            <a:r>
              <a:rPr lang="es-ES" dirty="0"/>
              <a:t>Los precios son muy bajos.</a:t>
            </a:r>
          </a:p>
          <a:p>
            <a:pPr marL="342900" indent="-342900">
              <a:buFont typeface="+mj-lt"/>
              <a:buAutoNum type="alphaUcPeriod"/>
            </a:pPr>
            <a:r>
              <a:rPr lang="es-ES" dirty="0"/>
              <a:t>Los productos tienen el mismo precio.</a:t>
            </a:r>
          </a:p>
          <a:p>
            <a:pPr marL="342900" indent="-342900">
              <a:buFont typeface="+mj-lt"/>
              <a:buAutoNum type="alphaUcPeriod"/>
            </a:pPr>
            <a:r>
              <a:rPr lang="es-ES" dirty="0"/>
              <a:t>Ambas opciones.</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FD9BD8D0-B331-4D32-B96B-CB0BA0531E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2D011395-D111-4288-9F27-7BB44797242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F6BF1808-F38B-421E-9559-8575EDD2C91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D76D0E23-C354-4C01-BE76-F50B44911F4A}"/>
              </a:ext>
            </a:extLst>
          </p:cNvPr>
          <p:cNvPicPr>
            <a:picLocks noChangeAspect="1"/>
          </p:cNvPicPr>
          <p:nvPr/>
        </p:nvPicPr>
        <p:blipFill>
          <a:blip r:embed="rId9"/>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F9A5170B-9FA6-451D-AC44-26CF308A478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F7039E15-62F3-4484-B5C3-107CA941DE2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2EFA978E-BB48-465E-9185-2AB1951E52C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01980C52-3249-4409-B45F-37F5BBCADF8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B97D06CE-EB2B-4D82-B83A-FCB22185037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5A892DBA-3C34-45E4-8CDD-EEA7C4300C8D}"/>
              </a:ext>
            </a:extLst>
          </p:cNvPr>
          <p:cNvPicPr>
            <a:picLocks noChangeAspect="1"/>
          </p:cNvPicPr>
          <p:nvPr/>
        </p:nvPicPr>
        <p:blipFill>
          <a:blip r:embed="rId9"/>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073BC1A0-E4AD-43FA-AC4B-6838C933FD9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DD6A36C7-BB04-4988-9E80-A30D6F96AAC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5A3C48C4-B69B-4A58-8A44-D1D2117152E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C7709907-B8DF-4A1A-9FC2-E4EBB666C0D2}"/>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C8DC4DDE-AA5C-42B1-B249-CA9A8B7454E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666951AB-6C95-44EA-8D9D-1B2CEAF0974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461691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4. De las siguientes opciones, ¿cuál es la opción de pago menos segura?</a:t>
            </a:r>
          </a:p>
          <a:p>
            <a:pPr marL="342900" indent="-342900">
              <a:buFont typeface="+mj-lt"/>
              <a:buAutoNum type="alphaUcPeriod"/>
            </a:pPr>
            <a:r>
              <a:rPr lang="es-ES" dirty="0"/>
              <a:t>Tarjeta prepago.</a:t>
            </a:r>
          </a:p>
          <a:p>
            <a:pPr marL="342900" indent="-342900">
              <a:buFont typeface="+mj-lt"/>
              <a:buAutoNum type="alphaUcPeriod"/>
            </a:pPr>
            <a:r>
              <a:rPr lang="es-ES" dirty="0"/>
              <a:t>Transferencia bancaria.</a:t>
            </a:r>
          </a:p>
          <a:p>
            <a:pPr marL="342900" indent="-342900">
              <a:buFont typeface="+mj-lt"/>
              <a:buAutoNum type="alphaUcPeriod"/>
            </a:pPr>
            <a:r>
              <a:rPr lang="es-ES" dirty="0"/>
              <a:t>Plataforma de pago.</a:t>
            </a:r>
          </a:p>
          <a:p>
            <a:pPr marL="0" indent="0">
              <a:buNone/>
            </a:pPr>
            <a:endParaRPr lang="es-ES" dirty="0"/>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E0A22626-6716-41D2-BCB1-8F87C651299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1E0CABF2-4724-4D6F-B138-777BD9305AA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25AF8DE9-393F-40FF-9D81-3AFC43AD483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239C40CD-0960-46E1-BD57-8179396DFD60}"/>
              </a:ext>
            </a:extLst>
          </p:cNvPr>
          <p:cNvPicPr>
            <a:picLocks noChangeAspect="1"/>
          </p:cNvPicPr>
          <p:nvPr/>
        </p:nvPicPr>
        <p:blipFill>
          <a:blip r:embed="rId9"/>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8E209326-4756-4734-9532-9A4E1915F9E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4A4260A5-ECD2-4E69-9EC2-131690CAC9D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270F90BB-4589-413A-B5D6-3FAF117622A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2FBE61D8-5836-478D-B351-CE1EDF5972E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6D121A0D-EC07-4BCF-A332-4B61B5BC925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532DACA2-CE98-4D27-BDCD-FB8AF03BE15B}"/>
              </a:ext>
            </a:extLst>
          </p:cNvPr>
          <p:cNvPicPr>
            <a:picLocks noChangeAspect="1"/>
          </p:cNvPicPr>
          <p:nvPr/>
        </p:nvPicPr>
        <p:blipFill>
          <a:blip r:embed="rId9"/>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AB31A2E7-C15A-4B2A-B1E7-E5B60D801DD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7E8EEE5F-F00D-4AA2-AA80-C03F5280A16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66C320CF-5380-4C37-B050-0A5FFA3EF18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884B80EA-1C1F-4A3B-9801-783BBAFA7674}"/>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25CEFB2E-6381-4554-A4BC-5FC2EA8BD8D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B2AACF7B-DB05-4C32-8EEA-7111740EB8B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50513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3C9BB263-DD6B-4124-8290-E425D0074F55}"/>
              </a:ext>
            </a:extLst>
          </p:cNvPr>
          <p:cNvSpPr>
            <a:spLocks noGrp="1"/>
          </p:cNvSpPr>
          <p:nvPr>
            <p:ph type="body" sz="quarter" idx="15"/>
          </p:nvPr>
        </p:nvSpPr>
        <p:spPr>
          <a:xfrm>
            <a:off x="346075" y="1473200"/>
            <a:ext cx="11421204" cy="1075128"/>
          </a:xfrm>
        </p:spPr>
        <p:txBody>
          <a:bodyPr>
            <a:noAutofit/>
          </a:bodyPr>
          <a:lstStyle/>
          <a:p>
            <a:r>
              <a:rPr lang="es-ES" sz="1800" b="0" dirty="0"/>
              <a:t>Las </a:t>
            </a:r>
            <a:r>
              <a:rPr lang="es-ES" sz="1800" dirty="0"/>
              <a:t>plataformas de compra online </a:t>
            </a:r>
            <a:r>
              <a:rPr lang="es-ES" sz="1800" b="0" dirty="0"/>
              <a:t>pueden utilizarse de forma </a:t>
            </a:r>
            <a:r>
              <a:rPr lang="es-ES" sz="1800" dirty="0"/>
              <a:t>fraudulenta</a:t>
            </a:r>
            <a:r>
              <a:rPr lang="es-ES" sz="1800" b="0" dirty="0"/>
              <a:t>:</a:t>
            </a:r>
          </a:p>
        </p:txBody>
      </p:sp>
      <p:sp>
        <p:nvSpPr>
          <p:cNvPr id="9" name="Marcador de texto 8">
            <a:extLst>
              <a:ext uri="{FF2B5EF4-FFF2-40B4-BE49-F238E27FC236}">
                <a16:creationId xmlns="" xmlns:a16="http://schemas.microsoft.com/office/drawing/2014/main" id="{FAF402CE-DE90-4AD1-836D-36D42B274563}"/>
              </a:ext>
            </a:extLst>
          </p:cNvPr>
          <p:cNvSpPr>
            <a:spLocks noGrp="1"/>
          </p:cNvSpPr>
          <p:nvPr>
            <p:ph type="body" sz="quarter" idx="13"/>
          </p:nvPr>
        </p:nvSpPr>
        <p:spPr>
          <a:xfrm>
            <a:off x="346075" y="437298"/>
            <a:ext cx="7323967" cy="664554"/>
          </a:xfrm>
        </p:spPr>
        <p:txBody>
          <a:bodyPr>
            <a:normAutofit/>
          </a:bodyPr>
          <a:lstStyle/>
          <a:p>
            <a:r>
              <a:rPr lang="es-ES" sz="2000" dirty="0"/>
              <a:t>1. TIENDAS LEGÍTIMAS VS TIENDAS ILEGALES</a:t>
            </a:r>
          </a:p>
        </p:txBody>
      </p:sp>
      <p:sp>
        <p:nvSpPr>
          <p:cNvPr id="25" name="Diagrama de flujo: terminador 24">
            <a:extLst>
              <a:ext uri="{FF2B5EF4-FFF2-40B4-BE49-F238E27FC236}">
                <a16:creationId xmlns="" xmlns:a16="http://schemas.microsoft.com/office/drawing/2014/main" id="{211C8C57-1527-4953-8A1D-C17155C0DCB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6" name="Gráfico 25">
            <a:extLst>
              <a:ext uri="{FF2B5EF4-FFF2-40B4-BE49-F238E27FC236}">
                <a16:creationId xmlns="" xmlns:a16="http://schemas.microsoft.com/office/drawing/2014/main" id="{3B5E3983-E411-43CE-8451-E0F0B20B34E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04164F1-D9FD-4B0C-8538-3DBCA21E8D8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6F8A8208-316D-4501-AD50-91B47BD01D29}"/>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9" name="Imagen 28" descr="Imagen que contiene reloj&#10;&#10;Descripción generada automáticamente">
            <a:extLst>
              <a:ext uri="{FF2B5EF4-FFF2-40B4-BE49-F238E27FC236}">
                <a16:creationId xmlns="" xmlns:a16="http://schemas.microsoft.com/office/drawing/2014/main" id="{AF48E031-912C-46A4-B98F-8C1A106BB84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0EC469F0-4934-4020-8CD3-C7BA9FBB3C4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31" name="Diagrama de flujo: terminador 30">
            <a:extLst>
              <a:ext uri="{FF2B5EF4-FFF2-40B4-BE49-F238E27FC236}">
                <a16:creationId xmlns="" xmlns:a16="http://schemas.microsoft.com/office/drawing/2014/main" id="{60FBB75E-574E-484E-A912-DCB44429E85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áfico 31">
            <a:extLst>
              <a:ext uri="{FF2B5EF4-FFF2-40B4-BE49-F238E27FC236}">
                <a16:creationId xmlns="" xmlns:a16="http://schemas.microsoft.com/office/drawing/2014/main" id="{74D1EC8A-3ED5-491C-9FEC-AEAFF3CAAC8C}"/>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3C5A5871-C3B3-4A99-A1A5-2B5CB2398E8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4" name="Diagrama de flujo: terminador 33">
            <a:extLst>
              <a:ext uri="{FF2B5EF4-FFF2-40B4-BE49-F238E27FC236}">
                <a16:creationId xmlns="" xmlns:a16="http://schemas.microsoft.com/office/drawing/2014/main" id="{029BC6FD-C3F6-4E25-933E-96F1912B33A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5" name="Gráfico 34">
            <a:extLst>
              <a:ext uri="{FF2B5EF4-FFF2-40B4-BE49-F238E27FC236}">
                <a16:creationId xmlns="" xmlns:a16="http://schemas.microsoft.com/office/drawing/2014/main" id="{0AE64D17-3A61-48B9-AA0B-5089A4F2D1C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C69D2F92-AF5E-4005-AE35-0FBA1BBD911A}"/>
              </a:ext>
            </a:extLst>
          </p:cNvPr>
          <p:cNvPicPr>
            <a:picLocks noChangeAspect="1"/>
          </p:cNvPicPr>
          <p:nvPr/>
        </p:nvPicPr>
        <p:blipFill>
          <a:blip r:embed="rId7"/>
          <a:stretch>
            <a:fillRect/>
          </a:stretch>
        </p:blipFill>
        <p:spPr>
          <a:xfrm>
            <a:off x="161370" y="6008987"/>
            <a:ext cx="691200" cy="691200"/>
          </a:xfrm>
          <a:prstGeom prst="rect">
            <a:avLst/>
          </a:prstGeom>
        </p:spPr>
      </p:pic>
      <p:sp>
        <p:nvSpPr>
          <p:cNvPr id="37" name="Diagrama de flujo: terminador 36">
            <a:extLst>
              <a:ext uri="{FF2B5EF4-FFF2-40B4-BE49-F238E27FC236}">
                <a16:creationId xmlns="" xmlns:a16="http://schemas.microsoft.com/office/drawing/2014/main" id="{BFCFDCC5-BED5-4E7D-870B-053C5F7C4B8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8" name="Gráfico 37">
            <a:extLst>
              <a:ext uri="{FF2B5EF4-FFF2-40B4-BE49-F238E27FC236}">
                <a16:creationId xmlns="" xmlns:a16="http://schemas.microsoft.com/office/drawing/2014/main" id="{CF2DC28B-E305-409C-80E0-4C1F8A5EE41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9" name="Gráfico 38">
            <a:extLst>
              <a:ext uri="{FF2B5EF4-FFF2-40B4-BE49-F238E27FC236}">
                <a16:creationId xmlns="" xmlns:a16="http://schemas.microsoft.com/office/drawing/2014/main" id="{416F9119-9E9F-491F-9049-26CAC94BE53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33ACF609-2067-433A-B5FE-A51BAE148C55}"/>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41" name="Imagen 40" descr="Imagen que contiene dibujo&#10;&#10;Descripción generada automáticamente">
            <a:extLst>
              <a:ext uri="{FF2B5EF4-FFF2-40B4-BE49-F238E27FC236}">
                <a16:creationId xmlns="" xmlns:a16="http://schemas.microsoft.com/office/drawing/2014/main" id="{0E90B781-AD3C-4655-A26E-3BAD4CF4FCB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2" name="Imagen 41" descr="Imagen que contiene dibujo&#10;&#10;Descripción generada automáticamente">
            <a:extLst>
              <a:ext uri="{FF2B5EF4-FFF2-40B4-BE49-F238E27FC236}">
                <a16:creationId xmlns="" xmlns:a16="http://schemas.microsoft.com/office/drawing/2014/main" id="{4A6A19C2-BA70-4D5D-8B0D-43923BFD264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43" name="Marcador de texto 6">
            <a:extLst>
              <a:ext uri="{FF2B5EF4-FFF2-40B4-BE49-F238E27FC236}">
                <a16:creationId xmlns="" xmlns:a16="http://schemas.microsoft.com/office/drawing/2014/main" id="{CCEDB71A-9B8B-4F05-9701-D9A5CB2D7F2E}"/>
              </a:ext>
            </a:extLst>
          </p:cNvPr>
          <p:cNvSpPr>
            <a:spLocks noGrp="1"/>
          </p:cNvSpPr>
          <p:nvPr>
            <p:ph type="body" sz="quarter" idx="16"/>
          </p:nvPr>
        </p:nvSpPr>
        <p:spPr>
          <a:xfrm>
            <a:off x="4797579" y="4926128"/>
            <a:ext cx="2596842" cy="458672"/>
          </a:xfrm>
        </p:spPr>
        <p:txBody>
          <a:bodyPr>
            <a:normAutofit lnSpcReduction="10000"/>
          </a:bodyPr>
          <a:lstStyle/>
          <a:p>
            <a:pPr algn="ctr"/>
            <a:r>
              <a:rPr lang="es-ES" b="1" dirty="0"/>
              <a:t>Perfiles falsos de vendedor</a:t>
            </a:r>
          </a:p>
        </p:txBody>
      </p:sp>
      <p:pic>
        <p:nvPicPr>
          <p:cNvPr id="44" name="Imagen 43">
            <a:extLst>
              <a:ext uri="{FF2B5EF4-FFF2-40B4-BE49-F238E27FC236}">
                <a16:creationId xmlns="" xmlns:a16="http://schemas.microsoft.com/office/drawing/2014/main" id="{3EFC6082-D0A1-4CA1-8934-F8204F6E4E79}"/>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5007382" y="2455882"/>
            <a:ext cx="2177235" cy="2330722"/>
          </a:xfrm>
          <a:prstGeom prst="rect">
            <a:avLst/>
          </a:prstGeom>
        </p:spPr>
      </p:pic>
      <p:sp>
        <p:nvSpPr>
          <p:cNvPr id="45" name="Marcador de texto 6">
            <a:extLst>
              <a:ext uri="{FF2B5EF4-FFF2-40B4-BE49-F238E27FC236}">
                <a16:creationId xmlns="" xmlns:a16="http://schemas.microsoft.com/office/drawing/2014/main" id="{0EFBE0C4-9A95-4FDE-AA6D-0A746F64A9F6}"/>
              </a:ext>
            </a:extLst>
          </p:cNvPr>
          <p:cNvSpPr txBox="1">
            <a:spLocks/>
          </p:cNvSpPr>
          <p:nvPr/>
        </p:nvSpPr>
        <p:spPr>
          <a:xfrm>
            <a:off x="1315032" y="4926128"/>
            <a:ext cx="2596842" cy="458672"/>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Sitios webs falsos</a:t>
            </a:r>
          </a:p>
        </p:txBody>
      </p:sp>
      <p:sp>
        <p:nvSpPr>
          <p:cNvPr id="47" name="Marcador de texto 6">
            <a:extLst>
              <a:ext uri="{FF2B5EF4-FFF2-40B4-BE49-F238E27FC236}">
                <a16:creationId xmlns="" xmlns:a16="http://schemas.microsoft.com/office/drawing/2014/main" id="{D301CEF9-3A3D-4BA7-A15F-826E36F72FA5}"/>
              </a:ext>
            </a:extLst>
          </p:cNvPr>
          <p:cNvSpPr txBox="1">
            <a:spLocks/>
          </p:cNvSpPr>
          <p:nvPr/>
        </p:nvSpPr>
        <p:spPr>
          <a:xfrm>
            <a:off x="8280126" y="4926128"/>
            <a:ext cx="2596842" cy="458672"/>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Métodos de pago poco fiables</a:t>
            </a:r>
          </a:p>
        </p:txBody>
      </p:sp>
      <p:pic>
        <p:nvPicPr>
          <p:cNvPr id="5" name="Imagen 4" descr="Imagen que contiene señal, cuarto&#10;&#10;Descripción generada automáticamente">
            <a:extLst>
              <a:ext uri="{FF2B5EF4-FFF2-40B4-BE49-F238E27FC236}">
                <a16:creationId xmlns="" xmlns:a16="http://schemas.microsoft.com/office/drawing/2014/main" id="{1AA6FC41-3B1C-4EF9-A4CF-BF49C36465F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50025" y="2440886"/>
            <a:ext cx="1847447" cy="2355954"/>
          </a:xfrm>
          <a:prstGeom prst="rect">
            <a:avLst/>
          </a:prstGeom>
        </p:spPr>
      </p:pic>
      <p:pic>
        <p:nvPicPr>
          <p:cNvPr id="7" name="Imagen 6" descr="Imagen que contiene electrónica, computadora, computer, monitor&#10;&#10;Descripción generada automáticamente">
            <a:extLst>
              <a:ext uri="{FF2B5EF4-FFF2-40B4-BE49-F238E27FC236}">
                <a16:creationId xmlns="" xmlns:a16="http://schemas.microsoft.com/office/drawing/2014/main" id="{AD9BB85A-9F99-48E6-A93B-49B7C59FA1F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243298" y="2837118"/>
            <a:ext cx="2740310" cy="1800220"/>
          </a:xfrm>
          <a:prstGeom prst="rect">
            <a:avLst/>
          </a:prstGeom>
        </p:spPr>
      </p:pic>
    </p:spTree>
    <p:extLst>
      <p:ext uri="{BB962C8B-B14F-4D97-AF65-F5344CB8AC3E}">
        <p14:creationId xmlns:p14="http://schemas.microsoft.com/office/powerpoint/2010/main" val="15471215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5. ¿Cómo podemos saber si un enlace adjunto en un correo es fraudulento?</a:t>
            </a:r>
            <a:endParaRPr lang="es-ES" dirty="0"/>
          </a:p>
          <a:p>
            <a:pPr marL="342900" indent="-342900">
              <a:buFont typeface="+mj-lt"/>
              <a:buAutoNum type="alphaUcPeriod"/>
            </a:pPr>
            <a:r>
              <a:rPr lang="es-ES" dirty="0"/>
              <a:t>Haciendo clic y comprobando la </a:t>
            </a:r>
            <a:r>
              <a:rPr lang="es-ES" dirty="0" err="1"/>
              <a:t>url</a:t>
            </a:r>
            <a:r>
              <a:rPr lang="es-ES" dirty="0"/>
              <a:t>.</a:t>
            </a:r>
          </a:p>
          <a:p>
            <a:pPr marL="342900" indent="-342900">
              <a:buFont typeface="+mj-lt"/>
              <a:buAutoNum type="alphaUcPeriod"/>
            </a:pPr>
            <a:r>
              <a:rPr lang="es-ES" dirty="0"/>
              <a:t>Poniendo el cursor encima para ver la </a:t>
            </a:r>
            <a:r>
              <a:rPr lang="es-ES" dirty="0" err="1"/>
              <a:t>url</a:t>
            </a:r>
            <a:r>
              <a:rPr lang="es-ES" dirty="0"/>
              <a:t> real.</a:t>
            </a:r>
          </a:p>
          <a:p>
            <a:pPr marL="342900" indent="-342900">
              <a:buFont typeface="+mj-lt"/>
              <a:buAutoNum type="alphaUcPeriod"/>
            </a:pPr>
            <a:r>
              <a:rPr lang="es-ES" dirty="0"/>
              <a:t>Copiando la </a:t>
            </a:r>
            <a:r>
              <a:rPr lang="es-ES" dirty="0" err="1"/>
              <a:t>url</a:t>
            </a:r>
            <a:r>
              <a:rPr lang="es-ES" dirty="0"/>
              <a:t> en un navegador distinto al habitual.</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0DFEBC54-EC42-47DC-B650-D15760AE7FE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E9637181-DE52-4F61-842C-3DB77122D37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5AF03F45-B627-4F80-86B7-BC686FF8127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8D7B4A59-18D9-4072-BCC8-9B214D8E1A5E}"/>
              </a:ext>
            </a:extLst>
          </p:cNvPr>
          <p:cNvPicPr>
            <a:picLocks noChangeAspect="1"/>
          </p:cNvPicPr>
          <p:nvPr/>
        </p:nvPicPr>
        <p:blipFill>
          <a:blip r:embed="rId9"/>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B137DD48-BB68-451B-99FA-724E158B11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B983C2E4-EA87-40CE-8F01-4B2F9A6FC89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A6022172-980F-41DA-B425-38A0E94489E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B7CF6869-3C5D-4982-8FB2-14FA5619A7C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B9941E9A-5AFA-4022-9950-EBB7C604C17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2848B42A-1247-4958-B96D-CA3B8997EFE9}"/>
              </a:ext>
            </a:extLst>
          </p:cNvPr>
          <p:cNvPicPr>
            <a:picLocks noChangeAspect="1"/>
          </p:cNvPicPr>
          <p:nvPr/>
        </p:nvPicPr>
        <p:blipFill>
          <a:blip r:embed="rId9"/>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BE4D676E-159F-4967-9785-F4240505318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F9EFED0F-1D95-48D3-9025-EF3AB3A62FE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42A12347-874D-4894-97F4-39F525FC4B80}"/>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E6BBBAAD-5376-4439-915B-B4C08D63DD77}"/>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A54583DA-9091-4ED4-8D39-824C46DDE66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81400822-CB82-4865-A9B6-45E8DD80440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887863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6. La mayoría de los correos de </a:t>
            </a:r>
            <a:r>
              <a:rPr lang="es-ES" b="1" i="1" dirty="0"/>
              <a:t>phishing</a:t>
            </a:r>
            <a:r>
              <a:rPr lang="es-ES" b="1" dirty="0"/>
              <a:t> suelen:</a:t>
            </a:r>
            <a:endParaRPr lang="es-ES" dirty="0"/>
          </a:p>
          <a:p>
            <a:pPr marL="342900" indent="-342900">
              <a:buFont typeface="+mj-lt"/>
              <a:buAutoNum type="alphaUcPeriod"/>
            </a:pPr>
            <a:r>
              <a:rPr lang="es-ES" dirty="0"/>
              <a:t>Utilizar un mensaje urgente o atractivo.</a:t>
            </a:r>
          </a:p>
          <a:p>
            <a:pPr marL="342900" indent="-342900">
              <a:buFont typeface="+mj-lt"/>
              <a:buAutoNum type="alphaUcPeriod"/>
            </a:pPr>
            <a:r>
              <a:rPr lang="es-ES" dirty="0"/>
              <a:t>Estar llenos de errores ortográficos y gramaticales.</a:t>
            </a:r>
          </a:p>
          <a:p>
            <a:pPr marL="342900" indent="-342900">
              <a:buFont typeface="+mj-lt"/>
              <a:buAutoNum type="alphaUcPeriod"/>
            </a:pPr>
            <a:r>
              <a:rPr lang="es-ES" dirty="0"/>
              <a:t>Ambas opciones.</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CFDF6258-E5A7-44CB-B119-5A1C01D83CD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3D6D3EE8-FE4D-4F24-B836-3BBB5C5CB83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E6CFCD70-F056-4865-9A63-D8A3B56AF57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DD3F5A4B-826A-4222-BF7C-486D2068B6A9}"/>
              </a:ext>
            </a:extLst>
          </p:cNvPr>
          <p:cNvPicPr>
            <a:picLocks noChangeAspect="1"/>
          </p:cNvPicPr>
          <p:nvPr/>
        </p:nvPicPr>
        <p:blipFill>
          <a:blip r:embed="rId9"/>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4D5A2129-F397-4AC0-9C9F-03DC0906298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3C50896B-9A12-4F86-8A2D-AD1018DD75C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44140588-B03D-4343-9366-415079EE6B4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45E31BBE-8FC1-48D5-B35B-CF079E18D02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E0C4FE21-C16F-46CA-9E49-5534576D698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CD86C8C8-9644-450F-9DE9-A1420F717561}"/>
              </a:ext>
            </a:extLst>
          </p:cNvPr>
          <p:cNvPicPr>
            <a:picLocks noChangeAspect="1"/>
          </p:cNvPicPr>
          <p:nvPr/>
        </p:nvPicPr>
        <p:blipFill>
          <a:blip r:embed="rId9"/>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1592F29A-9B16-4827-A2E6-5E37D126051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C25BEBAB-504F-4C5E-90E5-E7750F3F2BE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2CEFDCB4-0EDC-438B-BDED-01C3E8A7749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86791720-D71B-4DEC-A9E1-E79B5D351F94}"/>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61E35E20-B71D-44DE-B7AD-07A675A7781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E0AB4A68-58E7-44DC-8DE6-C97270C4DAA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116980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7. Una entidad bancaria jamás te pedirá tus credenciales o tus datos personales en un correo:</a:t>
            </a:r>
          </a:p>
          <a:p>
            <a:pPr marL="342900" indent="-342900">
              <a:buFont typeface="+mj-lt"/>
              <a:buAutoNum type="alphaUcPeriod"/>
            </a:pPr>
            <a:r>
              <a:rPr lang="es-ES" dirty="0"/>
              <a:t>Correcto.</a:t>
            </a:r>
          </a:p>
          <a:p>
            <a:pPr marL="342900" indent="-342900">
              <a:buFont typeface="+mj-lt"/>
              <a:buAutoNum type="alphaUcPeriod"/>
            </a:pPr>
            <a:r>
              <a:rPr lang="es-ES" dirty="0"/>
              <a:t>Falso.</a:t>
            </a:r>
          </a:p>
          <a:p>
            <a:pPr marL="342900" indent="-342900">
              <a:buFont typeface="+mj-lt"/>
              <a:buAutoNum type="alphaUcPeriod"/>
            </a:pPr>
            <a:r>
              <a:rPr lang="es-ES" dirty="0"/>
              <a:t>Solo en caso de suplantación.</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037EB147-2E77-401E-964F-E39267BCC6F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79DC50C0-25D6-4146-8660-25ED157967D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D06C3CFB-E280-421A-B0AA-403D2785B75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F108E04F-E1A8-4C12-9E80-D56EA620043C}"/>
              </a:ext>
            </a:extLst>
          </p:cNvPr>
          <p:cNvPicPr>
            <a:picLocks noChangeAspect="1"/>
          </p:cNvPicPr>
          <p:nvPr/>
        </p:nvPicPr>
        <p:blipFill>
          <a:blip r:embed="rId9"/>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9FEA120C-FD9B-4449-AE77-580FF44D6AD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167C45CD-3897-4AC9-88EC-FCF255DD76E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81578BD0-DE9F-4B98-9711-8FFF978B54E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4DD59BE8-DC45-4116-87E8-257006A9A82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2004C7AC-6344-457A-BBAB-7C2AF763CB2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75C88CA3-8755-417A-B841-CB94D8BA4B96}"/>
              </a:ext>
            </a:extLst>
          </p:cNvPr>
          <p:cNvPicPr>
            <a:picLocks noChangeAspect="1"/>
          </p:cNvPicPr>
          <p:nvPr/>
        </p:nvPicPr>
        <p:blipFill>
          <a:blip r:embed="rId9"/>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AF52B943-D163-46A5-960E-155ABF258F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86CD59FE-89B1-4D8B-B27F-0AC5288EEA1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C2B41381-BF22-45CA-8B62-9C375D2DDA3F}"/>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AA05B1E3-F24E-421D-8A5F-DF06389B7B12}"/>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3223C37F-6080-458F-BFDA-893F469401E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163284EB-2B5F-430E-BE6D-85CF514E156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379175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8. ¿Cómo se conoce al fraude que utiliza la supuesta posesión de material íntimo del usuario para extorsionarlo?</a:t>
            </a:r>
          </a:p>
          <a:p>
            <a:pPr marL="342900" indent="-342900">
              <a:buFont typeface="+mj-lt"/>
              <a:buAutoNum type="alphaUcPeriod"/>
            </a:pPr>
            <a:r>
              <a:rPr lang="es-ES" i="1" dirty="0" err="1"/>
              <a:t>Sexting</a:t>
            </a:r>
            <a:r>
              <a:rPr lang="es-ES" dirty="0"/>
              <a:t>.</a:t>
            </a:r>
          </a:p>
          <a:p>
            <a:pPr marL="342900" indent="-342900">
              <a:buFont typeface="+mj-lt"/>
              <a:buAutoNum type="alphaUcPeriod"/>
            </a:pPr>
            <a:r>
              <a:rPr lang="es-ES" dirty="0"/>
              <a:t>Sextorsión.</a:t>
            </a:r>
          </a:p>
          <a:p>
            <a:pPr marL="342900" indent="-342900">
              <a:buFont typeface="+mj-lt"/>
              <a:buAutoNum type="alphaUcPeriod"/>
            </a:pPr>
            <a:r>
              <a:rPr lang="es-ES" i="1" dirty="0" err="1"/>
              <a:t>Baiting</a:t>
            </a:r>
            <a:r>
              <a:rPr lang="es-ES" dirty="0"/>
              <a:t>.</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D12AF153-1D74-46E9-9A82-0E1E80E9F7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122CABBE-0964-46C3-804D-1BE1B89B063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07EB2440-EFC6-468D-AFE5-F0CAE191819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1" name="Diagrama de flujo: terminador 10">
            <a:extLst>
              <a:ext uri="{FF2B5EF4-FFF2-40B4-BE49-F238E27FC236}">
                <a16:creationId xmlns="" xmlns:a16="http://schemas.microsoft.com/office/drawing/2014/main" id="{8F2F1D7E-8396-4348-905A-B4EAB6C6B50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5140EADD-6060-4789-B2ED-3950BAC7E8F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F1573472-D62B-466F-B188-8DB4D8E7904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4" name="Imagen 13" descr="Imagen que contiene dibujo&#10;&#10;Descripción generada automáticamente">
            <a:extLst>
              <a:ext uri="{FF2B5EF4-FFF2-40B4-BE49-F238E27FC236}">
                <a16:creationId xmlns="" xmlns:a16="http://schemas.microsoft.com/office/drawing/2014/main" id="{A94D7A1A-63D3-48A1-B936-99CE27C8BD91}"/>
              </a:ext>
            </a:extLst>
          </p:cNvPr>
          <p:cNvPicPr>
            <a:picLocks noChangeAspect="1"/>
          </p:cNvPicPr>
          <p:nvPr/>
        </p:nvPicPr>
        <p:blipFill>
          <a:blip r:embed="rId9"/>
          <a:stretch>
            <a:fillRect/>
          </a:stretch>
        </p:blipFill>
        <p:spPr>
          <a:xfrm>
            <a:off x="161370" y="6008987"/>
            <a:ext cx="691200" cy="691200"/>
          </a:xfrm>
          <a:prstGeom prst="rect">
            <a:avLst/>
          </a:prstGeom>
        </p:spPr>
      </p:pic>
      <p:sp>
        <p:nvSpPr>
          <p:cNvPr id="15" name="Diagrama de flujo: terminador 14">
            <a:extLst>
              <a:ext uri="{FF2B5EF4-FFF2-40B4-BE49-F238E27FC236}">
                <a16:creationId xmlns="" xmlns:a16="http://schemas.microsoft.com/office/drawing/2014/main" id="{14AB17F9-24B2-44C6-B1EB-A4181921EC3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ráfico 15">
            <a:extLst>
              <a:ext uri="{FF2B5EF4-FFF2-40B4-BE49-F238E27FC236}">
                <a16:creationId xmlns="" xmlns:a16="http://schemas.microsoft.com/office/drawing/2014/main" id="{AD1057AB-08B1-48D1-ADEE-23FFCF35794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9CCDA8FF-5558-46F7-98F4-932CFCFC8DC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8" name="Diagrama de flujo: terminador 17">
            <a:extLst>
              <a:ext uri="{FF2B5EF4-FFF2-40B4-BE49-F238E27FC236}">
                <a16:creationId xmlns="" xmlns:a16="http://schemas.microsoft.com/office/drawing/2014/main" id="{C21B31A5-AC5A-40F7-853C-B3DE16AD34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FDD457BD-A71B-4F36-807D-A9A02ED4ADD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CF17CEF7-65AC-4A6C-A3C6-8842BB2A8C88}"/>
              </a:ext>
            </a:extLst>
          </p:cNvPr>
          <p:cNvPicPr>
            <a:picLocks noChangeAspect="1"/>
          </p:cNvPicPr>
          <p:nvPr/>
        </p:nvPicPr>
        <p:blipFill>
          <a:blip r:embed="rId9"/>
          <a:stretch>
            <a:fillRect/>
          </a:stretch>
        </p:blipFill>
        <p:spPr>
          <a:xfrm>
            <a:off x="161370" y="6008987"/>
            <a:ext cx="691200" cy="691200"/>
          </a:xfrm>
          <a:prstGeom prst="rect">
            <a:avLst/>
          </a:prstGeom>
        </p:spPr>
      </p:pic>
      <p:sp>
        <p:nvSpPr>
          <p:cNvPr id="21" name="Diagrama de flujo: terminador 20">
            <a:extLst>
              <a:ext uri="{FF2B5EF4-FFF2-40B4-BE49-F238E27FC236}">
                <a16:creationId xmlns="" xmlns:a16="http://schemas.microsoft.com/office/drawing/2014/main" id="{C056948E-C04D-4F99-A1DA-BFBA63F8C6D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29323998-5EC6-400F-BF1C-E6954F3EA4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EFDC05FF-415A-4FCA-AB08-1C09FFB7DA5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AB644ABB-17DA-4519-B980-A246C7D7DAC0}"/>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D6378136-3254-4A87-B9C6-01194A68B88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E8FE84F9-9169-4759-9E8B-5F67F6E490B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249674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9. ¿Qué caracteriza a los fraudes por falsos prestamistas?</a:t>
            </a:r>
            <a:endParaRPr lang="es-ES" dirty="0"/>
          </a:p>
          <a:p>
            <a:pPr marL="342900" indent="-342900">
              <a:buFont typeface="+mj-lt"/>
              <a:buAutoNum type="alphaUcPeriod"/>
            </a:pPr>
            <a:r>
              <a:rPr lang="es-ES" dirty="0"/>
              <a:t>No prestan grandes cantidades de dinero.</a:t>
            </a:r>
          </a:p>
          <a:p>
            <a:pPr marL="342900" indent="-342900">
              <a:buFont typeface="+mj-lt"/>
              <a:buAutoNum type="alphaUcPeriod"/>
            </a:pPr>
            <a:r>
              <a:rPr lang="es-ES" dirty="0"/>
              <a:t>Suelen dirigirse solo a empresas.</a:t>
            </a:r>
          </a:p>
          <a:p>
            <a:pPr marL="342900" indent="-342900">
              <a:buFont typeface="+mj-lt"/>
              <a:buAutoNum type="alphaUcPeriod"/>
            </a:pPr>
            <a:r>
              <a:rPr lang="es-ES" dirty="0"/>
              <a:t>Apenas piden condiciones e información.</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EF579967-6CB8-4D6C-AB32-1DD48485D7B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A856302E-4DB9-4DB9-B82C-4ACD0801B35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4E157DE8-1657-42EF-B9DF-6FC23B4C32D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0" name="Diagrama de flujo: terminador 9">
            <a:extLst>
              <a:ext uri="{FF2B5EF4-FFF2-40B4-BE49-F238E27FC236}">
                <a16:creationId xmlns="" xmlns:a16="http://schemas.microsoft.com/office/drawing/2014/main" id="{E86323FB-73FD-4002-BDB7-2E70E9A97E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 xmlns:a16="http://schemas.microsoft.com/office/drawing/2014/main" id="{7A163F85-AEC5-44BF-BCC2-08951D8B867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2" name="Gráfico 11">
            <a:extLst>
              <a:ext uri="{FF2B5EF4-FFF2-40B4-BE49-F238E27FC236}">
                <a16:creationId xmlns="" xmlns:a16="http://schemas.microsoft.com/office/drawing/2014/main" id="{C0672318-4E51-4C18-8656-D84A5D27D925}"/>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2A517A51-F0FD-4D3D-A3E4-D1E35D50A14F}"/>
              </a:ext>
            </a:extLst>
          </p:cNvPr>
          <p:cNvPicPr>
            <a:picLocks noChangeAspect="1"/>
          </p:cNvPicPr>
          <p:nvPr/>
        </p:nvPicPr>
        <p:blipFill>
          <a:blip r:embed="rId9"/>
          <a:stretch>
            <a:fillRect/>
          </a:stretch>
        </p:blipFill>
        <p:spPr>
          <a:xfrm>
            <a:off x="161370" y="6008987"/>
            <a:ext cx="691200" cy="691200"/>
          </a:xfrm>
          <a:prstGeom prst="rect">
            <a:avLst/>
          </a:prstGeom>
        </p:spPr>
      </p:pic>
      <p:sp>
        <p:nvSpPr>
          <p:cNvPr id="14" name="Diagrama de flujo: terminador 13">
            <a:extLst>
              <a:ext uri="{FF2B5EF4-FFF2-40B4-BE49-F238E27FC236}">
                <a16:creationId xmlns="" xmlns:a16="http://schemas.microsoft.com/office/drawing/2014/main" id="{030F4E8E-3B33-4992-86B1-030AA4335E7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 xmlns:a16="http://schemas.microsoft.com/office/drawing/2014/main" id="{3B8CC90D-E37F-4338-AA9D-D3344F990A4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BA709E6-3DA1-470D-9E2D-1106A25C1A5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7" name="Diagrama de flujo: terminador 16">
            <a:extLst>
              <a:ext uri="{FF2B5EF4-FFF2-40B4-BE49-F238E27FC236}">
                <a16:creationId xmlns="" xmlns:a16="http://schemas.microsoft.com/office/drawing/2014/main" id="{AF408FC2-8503-46C4-BD46-C8BD43A010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B29DD181-34A4-4BA9-BBD7-2DE7C2BE2EA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5D5635F8-E18A-4B10-A098-09EE6B59AF97}"/>
              </a:ext>
            </a:extLst>
          </p:cNvPr>
          <p:cNvPicPr>
            <a:picLocks noChangeAspect="1"/>
          </p:cNvPicPr>
          <p:nvPr/>
        </p:nvPicPr>
        <p:blipFill>
          <a:blip r:embed="rId9"/>
          <a:stretch>
            <a:fillRect/>
          </a:stretch>
        </p:blipFill>
        <p:spPr>
          <a:xfrm>
            <a:off x="161370" y="6008987"/>
            <a:ext cx="691200" cy="691200"/>
          </a:xfrm>
          <a:prstGeom prst="rect">
            <a:avLst/>
          </a:prstGeom>
        </p:spPr>
      </p:pic>
      <p:sp>
        <p:nvSpPr>
          <p:cNvPr id="20" name="Diagrama de flujo: terminador 19">
            <a:extLst>
              <a:ext uri="{FF2B5EF4-FFF2-40B4-BE49-F238E27FC236}">
                <a16:creationId xmlns="" xmlns:a16="http://schemas.microsoft.com/office/drawing/2014/main" id="{65448870-BB9D-4B28-86D4-6D652CC9CF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73E15FD1-6F59-473D-89E6-8FC64C7304C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5C28EE50-CC74-4127-82E1-96443034954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D3110380-FE78-4EB0-A750-6029300A95B2}"/>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F3A5E280-FA57-4EC3-8B17-05F659E0834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7D89D370-C4CE-4784-B77B-88B30FCA846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2318816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10. Por norma general, los fraudes se refieren a nosotros:</a:t>
            </a:r>
            <a:endParaRPr lang="es-ES" dirty="0"/>
          </a:p>
          <a:p>
            <a:pPr marL="342900" indent="-342900">
              <a:buFont typeface="+mj-lt"/>
              <a:buAutoNum type="alphaUcPeriod"/>
            </a:pPr>
            <a:r>
              <a:rPr lang="es-ES" dirty="0"/>
              <a:t>Utilizando nuestro nombre.</a:t>
            </a:r>
          </a:p>
          <a:p>
            <a:pPr marL="342900" indent="-342900">
              <a:buFont typeface="+mj-lt"/>
              <a:buAutoNum type="alphaUcPeriod"/>
            </a:pPr>
            <a:r>
              <a:rPr lang="es-ES" dirty="0"/>
              <a:t>De forma genérica exclusivamente.</a:t>
            </a:r>
          </a:p>
          <a:p>
            <a:pPr marL="342900" indent="-342900">
              <a:buFont typeface="+mj-lt"/>
              <a:buAutoNum type="alphaUcPeriod"/>
            </a:pPr>
            <a:r>
              <a:rPr lang="es-ES" dirty="0"/>
              <a:t>De forma genérica o aportando una prueba, como una contraseña.</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BCF8EA53-02B2-42FA-8B1C-327C4379CB0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6A5366CC-A33E-4EA0-B667-BF7801FC6AD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2CD2B3D1-2641-4DBE-93D6-5705EE94D96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0" name="Diagrama de flujo: terminador 9">
            <a:extLst>
              <a:ext uri="{FF2B5EF4-FFF2-40B4-BE49-F238E27FC236}">
                <a16:creationId xmlns="" xmlns:a16="http://schemas.microsoft.com/office/drawing/2014/main" id="{DA76EC2D-EC9C-4CE9-80CC-6ED6125FD00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 xmlns:a16="http://schemas.microsoft.com/office/drawing/2014/main" id="{F7561216-BC4A-4BDE-9F67-8375BCD58F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2" name="Gráfico 11">
            <a:extLst>
              <a:ext uri="{FF2B5EF4-FFF2-40B4-BE49-F238E27FC236}">
                <a16:creationId xmlns="" xmlns:a16="http://schemas.microsoft.com/office/drawing/2014/main" id="{A012C605-3F3F-4F27-8F4F-540DD340115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73C42791-8176-4734-807C-66F0C726CB16}"/>
              </a:ext>
            </a:extLst>
          </p:cNvPr>
          <p:cNvPicPr>
            <a:picLocks noChangeAspect="1"/>
          </p:cNvPicPr>
          <p:nvPr/>
        </p:nvPicPr>
        <p:blipFill>
          <a:blip r:embed="rId9"/>
          <a:stretch>
            <a:fillRect/>
          </a:stretch>
        </p:blipFill>
        <p:spPr>
          <a:xfrm>
            <a:off x="161370" y="6008987"/>
            <a:ext cx="691200" cy="691200"/>
          </a:xfrm>
          <a:prstGeom prst="rect">
            <a:avLst/>
          </a:prstGeom>
        </p:spPr>
      </p:pic>
      <p:sp>
        <p:nvSpPr>
          <p:cNvPr id="14" name="Diagrama de flujo: terminador 13">
            <a:extLst>
              <a:ext uri="{FF2B5EF4-FFF2-40B4-BE49-F238E27FC236}">
                <a16:creationId xmlns="" xmlns:a16="http://schemas.microsoft.com/office/drawing/2014/main" id="{31397A55-5133-4C4E-88CE-D1DC72277C1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 xmlns:a16="http://schemas.microsoft.com/office/drawing/2014/main" id="{105C9AE6-9B39-412C-95BE-BAD1D3E0B9C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8229C04B-346D-40F1-9571-85CD316ABAF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7" name="Diagrama de flujo: terminador 16">
            <a:extLst>
              <a:ext uri="{FF2B5EF4-FFF2-40B4-BE49-F238E27FC236}">
                <a16:creationId xmlns="" xmlns:a16="http://schemas.microsoft.com/office/drawing/2014/main" id="{84130DC5-55D1-4DAF-9831-263C9A89557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3537A041-0029-4648-8D84-FB5067F6922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8D245549-AA9F-4C52-9953-48F53718E8D6}"/>
              </a:ext>
            </a:extLst>
          </p:cNvPr>
          <p:cNvPicPr>
            <a:picLocks noChangeAspect="1"/>
          </p:cNvPicPr>
          <p:nvPr/>
        </p:nvPicPr>
        <p:blipFill>
          <a:blip r:embed="rId9"/>
          <a:stretch>
            <a:fillRect/>
          </a:stretch>
        </p:blipFill>
        <p:spPr>
          <a:xfrm>
            <a:off x="161370" y="6008987"/>
            <a:ext cx="691200" cy="691200"/>
          </a:xfrm>
          <a:prstGeom prst="rect">
            <a:avLst/>
          </a:prstGeom>
        </p:spPr>
      </p:pic>
      <p:sp>
        <p:nvSpPr>
          <p:cNvPr id="20" name="Diagrama de flujo: terminador 19">
            <a:extLst>
              <a:ext uri="{FF2B5EF4-FFF2-40B4-BE49-F238E27FC236}">
                <a16:creationId xmlns="" xmlns:a16="http://schemas.microsoft.com/office/drawing/2014/main" id="{DFF4B72D-990B-48DD-ABD4-DCFD1FDA4A9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21BCE43A-2B7F-4B9A-941C-96A82C6695D6}"/>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84B6BF1C-6BC1-4E01-885D-4281287545D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E8911246-C11F-400D-9A47-CB0B9C268B02}"/>
              </a:ext>
            </a:extLst>
          </p:cNvPr>
          <p:cNvPicPr>
            <a:picLocks noChangeAspect="1"/>
          </p:cNvPicPr>
          <p:nvPr/>
        </p:nvPicPr>
        <p:blipFill>
          <a:blip r:embed="rId9"/>
          <a:stretch>
            <a:fillRect/>
          </a:stretch>
        </p:blipFill>
        <p:spPr>
          <a:xfrm>
            <a:off x="161370" y="6008987"/>
            <a:ext cx="691200" cy="691200"/>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FBDD9FF2-7B6A-4BC4-82E9-5CA3D2025F0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13955940-1A54-40DF-8A4F-C171AE6C912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934426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 xmlns:a16="http://schemas.microsoft.com/office/drawing/2014/main" id="{352D6AC1-D622-4028-9F6B-A4DE9DF46EA3}"/>
              </a:ext>
            </a:extLst>
          </p:cNvPr>
          <p:cNvSpPr>
            <a:spLocks noGrp="1"/>
          </p:cNvSpPr>
          <p:nvPr>
            <p:ph type="body" sz="quarter" idx="10"/>
          </p:nvPr>
        </p:nvSpPr>
        <p:spPr/>
        <p:txBody>
          <a:bodyPr/>
          <a:lstStyle/>
          <a:p>
            <a:r>
              <a:rPr lang="es-ES" dirty="0"/>
              <a:t>Gracias por vuestra atención</a:t>
            </a:r>
          </a:p>
        </p:txBody>
      </p:sp>
    </p:spTree>
    <p:extLst>
      <p:ext uri="{BB962C8B-B14F-4D97-AF65-F5344CB8AC3E}">
        <p14:creationId xmlns:p14="http://schemas.microsoft.com/office/powerpoint/2010/main" val="1416283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1121" y="3457303"/>
            <a:ext cx="940262"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1"/>
          <p:cNvSpPr>
            <a:spLocks noGrp="1"/>
          </p:cNvSpPr>
          <p:nvPr>
            <p:ph type="body" sz="quarter" idx="10"/>
          </p:nvPr>
        </p:nvSpPr>
        <p:spPr>
          <a:xfrm>
            <a:off x="864437" y="2063935"/>
            <a:ext cx="8926285" cy="2778035"/>
          </a:xfrm>
        </p:spPr>
        <p:txBody>
          <a:bodyPr/>
          <a:lstStyle/>
          <a:p>
            <a:pPr algn="just"/>
            <a:r>
              <a:rPr lang="es-ES" sz="1200" dirty="0">
                <a:solidFill>
                  <a:schemeClr val="tx1"/>
                </a:solidFill>
              </a:rPr>
              <a:t>LICENCIA DE CONTENIDOS</a:t>
            </a:r>
          </a:p>
          <a:p>
            <a:pPr algn="just">
              <a:spcBef>
                <a:spcPts val="600"/>
              </a:spcBef>
              <a:spcAft>
                <a:spcPts val="600"/>
              </a:spcAft>
            </a:pPr>
            <a:r>
              <a:rPr lang="es-ES" sz="900" b="0" dirty="0">
                <a:solidFill>
                  <a:schemeClr val="tx1"/>
                </a:solidFill>
              </a:rPr>
              <a:t>La presente publicación pertenece a Instituto Nacional de </a:t>
            </a:r>
            <a:r>
              <a:rPr lang="es-ES" sz="900" b="0" dirty="0" err="1">
                <a:solidFill>
                  <a:schemeClr val="tx1"/>
                </a:solidFill>
              </a:rPr>
              <a:t>Ciberseguridad</a:t>
            </a:r>
            <a:r>
              <a:rPr lang="es-ES" sz="900" b="0" dirty="0">
                <a:solidFill>
                  <a:schemeClr val="tx1"/>
                </a:solidFill>
              </a:rPr>
              <a:t> (INCIBE) y está bajo licencia Reconocimiento-No </a:t>
            </a:r>
            <a:r>
              <a:rPr lang="es-ES" sz="900" b="0" dirty="0" smtClean="0">
                <a:solidFill>
                  <a:schemeClr val="tx1"/>
                </a:solidFill>
              </a:rPr>
              <a:t>Comercial-</a:t>
            </a:r>
            <a:r>
              <a:rPr lang="es-ES" sz="900" b="0" dirty="0" err="1" smtClean="0">
                <a:solidFill>
                  <a:schemeClr val="tx1"/>
                </a:solidFill>
              </a:rPr>
              <a:t>CompartirIgual</a:t>
            </a:r>
            <a:r>
              <a:rPr lang="es-ES" sz="900" b="0" dirty="0" smtClean="0">
                <a:solidFill>
                  <a:schemeClr val="tx1"/>
                </a:solidFill>
              </a:rPr>
              <a:t> </a:t>
            </a:r>
            <a:r>
              <a:rPr lang="es-ES" sz="900" b="0" dirty="0">
                <a:solidFill>
                  <a:schemeClr val="tx1"/>
                </a:solidFill>
              </a:rPr>
              <a:t>4.0 Internacional de </a:t>
            </a:r>
            <a:r>
              <a:rPr lang="es-ES" sz="900" b="0" dirty="0" err="1">
                <a:solidFill>
                  <a:schemeClr val="tx1"/>
                </a:solidFill>
              </a:rPr>
              <a:t>Creative</a:t>
            </a:r>
            <a:r>
              <a:rPr lang="es-ES" sz="900" b="0" dirty="0">
                <a:solidFill>
                  <a:schemeClr val="tx1"/>
                </a:solidFill>
              </a:rPr>
              <a:t> </a:t>
            </a:r>
            <a:r>
              <a:rPr lang="es-ES" sz="900" b="0" dirty="0" err="1">
                <a:solidFill>
                  <a:schemeClr val="tx1"/>
                </a:solidFill>
              </a:rPr>
              <a:t>Commons</a:t>
            </a:r>
            <a:r>
              <a:rPr lang="es-ES" sz="900" b="0" dirty="0">
                <a:solidFill>
                  <a:schemeClr val="tx1"/>
                </a:solidFill>
              </a:rPr>
              <a:t>. Por esta razón está permitido copiar, distribuir y comunicar públicamente esta obra bajo las condiciones siguientes:</a:t>
            </a:r>
          </a:p>
          <a:p>
            <a:pPr marL="171450" indent="-171450" algn="just">
              <a:spcBef>
                <a:spcPts val="600"/>
              </a:spcBef>
              <a:buFont typeface="Arial" panose="020B0604020202020204" pitchFamily="34" charset="0"/>
              <a:buChar char="•"/>
            </a:pPr>
            <a:r>
              <a:rPr lang="es-ES" sz="900" dirty="0" smtClean="0">
                <a:solidFill>
                  <a:schemeClr val="tx1"/>
                </a:solidFill>
              </a:rPr>
              <a:t>Reconocimiento</a:t>
            </a:r>
            <a:r>
              <a:rPr lang="es-ES" sz="900" b="0" dirty="0">
                <a:solidFill>
                  <a:schemeClr val="tx1"/>
                </a:solidFill>
              </a:rPr>
              <a:t>. El contenido de esta publicación se puede reproducir total o parcialmente por terceros, citando su procedencia y haciendo referencia expresa a INCIBE y su sitio web: </a:t>
            </a:r>
            <a:r>
              <a:rPr lang="es-ES" sz="900" b="0" dirty="0" smtClean="0">
                <a:solidFill>
                  <a:schemeClr val="tx1"/>
                </a:solidFill>
                <a:hlinkClick r:id="rId2"/>
              </a:rPr>
              <a:t>https</a:t>
            </a:r>
            <a:r>
              <a:rPr lang="es-ES" sz="900" b="0" dirty="0">
                <a:solidFill>
                  <a:schemeClr val="tx1"/>
                </a:solidFill>
                <a:hlinkClick r:id="rId2"/>
              </a:rPr>
              <a:t>://</a:t>
            </a:r>
            <a:r>
              <a:rPr lang="es-ES" sz="900" b="0" dirty="0" smtClean="0">
                <a:solidFill>
                  <a:schemeClr val="tx1"/>
                </a:solidFill>
                <a:hlinkClick r:id="rId2"/>
              </a:rPr>
              <a:t>www.incibe.es</a:t>
            </a:r>
            <a:r>
              <a:rPr lang="es-ES" sz="900" b="0" dirty="0" smtClean="0">
                <a:solidFill>
                  <a:schemeClr val="tx1"/>
                </a:solidFill>
              </a:rPr>
              <a:t>. Dicho </a:t>
            </a:r>
            <a:r>
              <a:rPr lang="es-ES" sz="900" b="0" dirty="0">
                <a:solidFill>
                  <a:schemeClr val="tx1"/>
                </a:solidFill>
              </a:rPr>
              <a:t>reconocimiento no podrá en ningún caso sugerir que INCIBE presta apoyo a dicho tercero o apoya el uso que hace de su obra.</a:t>
            </a:r>
          </a:p>
          <a:p>
            <a:pPr marL="171450" indent="-171450" algn="just">
              <a:spcBef>
                <a:spcPts val="600"/>
              </a:spcBef>
              <a:buFont typeface="Arial" panose="020B0604020202020204" pitchFamily="34" charset="0"/>
              <a:buChar char="•"/>
            </a:pPr>
            <a:r>
              <a:rPr lang="es-ES" sz="900" dirty="0">
                <a:solidFill>
                  <a:schemeClr val="tx1"/>
                </a:solidFill>
              </a:rPr>
              <a:t>Uso No Comercial</a:t>
            </a:r>
            <a:r>
              <a:rPr lang="es-ES" sz="900" b="0" dirty="0">
                <a:solidFill>
                  <a:schemeClr val="tx1"/>
                </a:solidFill>
              </a:rPr>
              <a:t>. El material original y los trabajos derivados pueden ser distribuidos, copiados y exhibidos mientras su uso no tenga fines comerciales.</a:t>
            </a:r>
          </a:p>
          <a:p>
            <a:pPr marL="171450" indent="-171450" algn="just">
              <a:spcBef>
                <a:spcPts val="600"/>
              </a:spcBef>
              <a:buFont typeface="Arial" panose="020B0604020202020204" pitchFamily="34" charset="0"/>
              <a:buChar char="•"/>
            </a:pPr>
            <a:r>
              <a:rPr lang="es-ES" sz="900" dirty="0">
                <a:solidFill>
                  <a:schemeClr val="tx1"/>
                </a:solidFill>
              </a:rPr>
              <a:t>Compartir Igual</a:t>
            </a:r>
            <a:r>
              <a:rPr lang="es-ES" sz="900" b="0" dirty="0">
                <a:solidFill>
                  <a:schemeClr val="tx1"/>
                </a:solidFill>
              </a:rPr>
              <a:t>. Si altera o transforma esta obra, o genera una obra derivada, sólo puede distribuirla bajo esta misma licencia.</a:t>
            </a:r>
          </a:p>
          <a:p>
            <a:pPr algn="just">
              <a:spcBef>
                <a:spcPts val="600"/>
              </a:spcBef>
            </a:pPr>
            <a:r>
              <a:rPr lang="es-ES" sz="900" b="0" dirty="0">
                <a:solidFill>
                  <a:schemeClr val="tx1"/>
                </a:solidFill>
              </a:rPr>
              <a:t>Al reutilizar o distribuir la obra, tiene que dejar bien claro los términos de la licencia de esta obra.</a:t>
            </a:r>
          </a:p>
          <a:p>
            <a:pPr algn="just">
              <a:spcBef>
                <a:spcPts val="600"/>
              </a:spcBef>
            </a:pPr>
            <a:r>
              <a:rPr lang="es-ES" sz="900" b="0" dirty="0">
                <a:solidFill>
                  <a:schemeClr val="tx1"/>
                </a:solidFill>
              </a:rPr>
              <a:t>Alguna de estas condiciones puede no aplicarse si se obtiene el permiso de INCIBE como titular </a:t>
            </a:r>
            <a:r>
              <a:rPr lang="es-ES" sz="900" b="0" dirty="0" smtClean="0">
                <a:solidFill>
                  <a:schemeClr val="tx1"/>
                </a:solidFill>
              </a:rPr>
              <a:t>de los </a:t>
            </a:r>
            <a:r>
              <a:rPr lang="es-ES" sz="900" b="0" dirty="0">
                <a:solidFill>
                  <a:schemeClr val="tx1"/>
                </a:solidFill>
              </a:rPr>
              <a:t>derechos de autor.</a:t>
            </a:r>
          </a:p>
          <a:p>
            <a:pPr algn="just"/>
            <a:endParaRPr lang="es-ES" sz="900" b="0" i="1" dirty="0">
              <a:solidFill>
                <a:schemeClr val="tx1"/>
              </a:solidFill>
            </a:endParaRPr>
          </a:p>
          <a:p>
            <a:pPr algn="just"/>
            <a:r>
              <a:rPr lang="es-ES" sz="900" b="0" i="1" dirty="0">
                <a:solidFill>
                  <a:schemeClr val="tx1"/>
                </a:solidFill>
              </a:rPr>
              <a:t>Texto completo de la </a:t>
            </a:r>
            <a:r>
              <a:rPr lang="es-ES" sz="900" b="0" i="1" dirty="0" smtClean="0">
                <a:solidFill>
                  <a:schemeClr val="tx1"/>
                </a:solidFill>
              </a:rPr>
              <a:t>licencia: </a:t>
            </a:r>
            <a:r>
              <a:rPr lang="es-ES" sz="900" b="0" i="1" dirty="0" smtClean="0">
                <a:solidFill>
                  <a:schemeClr val="tx1"/>
                </a:solidFill>
                <a:hlinkClick r:id="rId3"/>
              </a:rPr>
              <a:t>https</a:t>
            </a:r>
            <a:r>
              <a:rPr lang="es-ES" sz="900" b="0" i="1" dirty="0">
                <a:solidFill>
                  <a:schemeClr val="tx1"/>
                </a:solidFill>
                <a:hlinkClick r:id="rId3"/>
              </a:rPr>
              <a:t>://</a:t>
            </a:r>
            <a:r>
              <a:rPr lang="es-ES" sz="900" b="0" i="1" dirty="0" smtClean="0">
                <a:solidFill>
                  <a:schemeClr val="tx1"/>
                </a:solidFill>
                <a:hlinkClick r:id="rId3"/>
              </a:rPr>
              <a:t>creativecommons.org/licenses/by-nc-sa/4.0/deed.es_ES</a:t>
            </a:r>
            <a:r>
              <a:rPr lang="es-ES" sz="900" b="0" i="1" dirty="0" smtClean="0">
                <a:solidFill>
                  <a:schemeClr val="tx1"/>
                </a:solidFill>
              </a:rPr>
              <a:t> </a:t>
            </a:r>
            <a:endParaRPr lang="es-ES" sz="900" b="0" i="1" dirty="0">
              <a:solidFill>
                <a:schemeClr val="tx1"/>
              </a:solidFill>
            </a:endParaRP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8931" y="3840481"/>
            <a:ext cx="1621791" cy="567627"/>
          </a:xfrm>
          <a:prstGeom prst="rect">
            <a:avLst/>
          </a:prstGeom>
        </p:spPr>
      </p:pic>
    </p:spTree>
    <p:extLst>
      <p:ext uri="{BB962C8B-B14F-4D97-AF65-F5344CB8AC3E}">
        <p14:creationId xmlns:p14="http://schemas.microsoft.com/office/powerpoint/2010/main" val="302735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3C9BB263-DD6B-4124-8290-E425D0074F55}"/>
              </a:ext>
            </a:extLst>
          </p:cNvPr>
          <p:cNvSpPr>
            <a:spLocks noGrp="1"/>
          </p:cNvSpPr>
          <p:nvPr>
            <p:ph type="body" sz="quarter" idx="15"/>
          </p:nvPr>
        </p:nvSpPr>
        <p:spPr/>
        <p:txBody>
          <a:bodyPr>
            <a:noAutofit/>
          </a:bodyPr>
          <a:lstStyle/>
          <a:p>
            <a:r>
              <a:rPr lang="es-ES" sz="1800" b="0" dirty="0"/>
              <a:t>La </a:t>
            </a:r>
            <a:r>
              <a:rPr lang="es-ES" sz="1800" dirty="0"/>
              <a:t>URL</a:t>
            </a:r>
            <a:r>
              <a:rPr lang="es-ES" sz="1800" b="0" dirty="0"/>
              <a:t> puede ofrecernos </a:t>
            </a:r>
            <a:r>
              <a:rPr lang="es-ES" sz="1800" dirty="0"/>
              <a:t>información muy útil</a:t>
            </a:r>
            <a:r>
              <a:rPr lang="es-ES" sz="1800" b="0" dirty="0"/>
              <a:t>:</a:t>
            </a:r>
            <a:endParaRPr lang="es-ES" sz="1800" dirty="0"/>
          </a:p>
        </p:txBody>
      </p:sp>
      <p:sp>
        <p:nvSpPr>
          <p:cNvPr id="9" name="Marcador de texto 8">
            <a:extLst>
              <a:ext uri="{FF2B5EF4-FFF2-40B4-BE49-F238E27FC236}">
                <a16:creationId xmlns="" xmlns:a16="http://schemas.microsoft.com/office/drawing/2014/main" id="{FAF402CE-DE90-4AD1-836D-36D42B274563}"/>
              </a:ext>
            </a:extLst>
          </p:cNvPr>
          <p:cNvSpPr>
            <a:spLocks noGrp="1"/>
          </p:cNvSpPr>
          <p:nvPr>
            <p:ph type="body" sz="quarter" idx="13"/>
          </p:nvPr>
        </p:nvSpPr>
        <p:spPr>
          <a:xfrm>
            <a:off x="346075" y="437297"/>
            <a:ext cx="7214785" cy="668171"/>
          </a:xfrm>
        </p:spPr>
        <p:txBody>
          <a:bodyPr>
            <a:normAutofit/>
          </a:bodyPr>
          <a:lstStyle/>
          <a:p>
            <a:r>
              <a:rPr lang="es-ES" sz="2000" dirty="0"/>
              <a:t>1.1 </a:t>
            </a:r>
            <a:r>
              <a:rPr lang="es-ES" sz="2000" dirty="0" smtClean="0"/>
              <a:t>IDENTIFICAR </a:t>
            </a:r>
            <a:r>
              <a:rPr lang="es-ES" sz="2000" dirty="0"/>
              <a:t>LA DIRECCIÓN WEB</a:t>
            </a:r>
          </a:p>
        </p:txBody>
      </p:sp>
      <p:sp>
        <p:nvSpPr>
          <p:cNvPr id="12" name="Diagrama de flujo: terminador 11">
            <a:extLst>
              <a:ext uri="{FF2B5EF4-FFF2-40B4-BE49-F238E27FC236}">
                <a16:creationId xmlns="" xmlns:a16="http://schemas.microsoft.com/office/drawing/2014/main" id="{89D576CE-D52B-4EFC-B237-02B13F1593F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 xmlns:a16="http://schemas.microsoft.com/office/drawing/2014/main" id="{F9A7C74B-FF90-4197-A388-905D3C6F3D8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4" name="Gráfico 13">
            <a:extLst>
              <a:ext uri="{FF2B5EF4-FFF2-40B4-BE49-F238E27FC236}">
                <a16:creationId xmlns="" xmlns:a16="http://schemas.microsoft.com/office/drawing/2014/main" id="{AD23E702-FCC7-4BC2-BEB4-D4D5998D586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 xmlns:a16="http://schemas.microsoft.com/office/drawing/2014/main" id="{0DD00433-DE78-41B8-A3F3-820B6B55AC5B}"/>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6" name="Imagen 5" descr="Imagen que contiene reloj&#10;&#10;Descripción generada automáticamente">
            <a:extLst>
              <a:ext uri="{FF2B5EF4-FFF2-40B4-BE49-F238E27FC236}">
                <a16:creationId xmlns="" xmlns:a16="http://schemas.microsoft.com/office/drawing/2014/main" id="{2433DD6E-BD11-4A25-ACD0-736A00D2AAB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8" name="Imagen 7" descr="Imagen que contiene dibujo&#10;&#10;Descripción generada automáticamente">
            <a:extLst>
              <a:ext uri="{FF2B5EF4-FFF2-40B4-BE49-F238E27FC236}">
                <a16:creationId xmlns="" xmlns:a16="http://schemas.microsoft.com/office/drawing/2014/main" id="{04773E8F-146F-468E-BCF9-D9C56439C9B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17" name="Diagrama de flujo: terminador 16">
            <a:extLst>
              <a:ext uri="{FF2B5EF4-FFF2-40B4-BE49-F238E27FC236}">
                <a16:creationId xmlns="" xmlns:a16="http://schemas.microsoft.com/office/drawing/2014/main" id="{AAC618C6-456F-486F-A660-9E1B99D3BFB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 xmlns:a16="http://schemas.microsoft.com/office/drawing/2014/main" id="{F4E55099-C83F-423F-A9E0-BC4826C8771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24D961FB-61D2-43EA-B9D7-9C8BDFEF61A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0" name="Diagrama de flujo: terminador 19">
            <a:extLst>
              <a:ext uri="{FF2B5EF4-FFF2-40B4-BE49-F238E27FC236}">
                <a16:creationId xmlns="" xmlns:a16="http://schemas.microsoft.com/office/drawing/2014/main" id="{3405E2E3-C128-4BFA-A1EF-F9BB281B3D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9B2B8A4F-7624-4632-A438-0D44ECFC80D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796F187D-8E3A-47A6-A551-3C1E55297F78}"/>
              </a:ext>
            </a:extLst>
          </p:cNvPr>
          <p:cNvPicPr>
            <a:picLocks noChangeAspect="1"/>
          </p:cNvPicPr>
          <p:nvPr/>
        </p:nvPicPr>
        <p:blipFill>
          <a:blip r:embed="rId7"/>
          <a:stretch>
            <a:fillRect/>
          </a:stretch>
        </p:blipFill>
        <p:spPr>
          <a:xfrm>
            <a:off x="161370" y="6008987"/>
            <a:ext cx="691200" cy="691200"/>
          </a:xfrm>
          <a:prstGeom prst="rect">
            <a:avLst/>
          </a:prstGeom>
        </p:spPr>
      </p:pic>
      <p:sp>
        <p:nvSpPr>
          <p:cNvPr id="24" name="Diagrama de flujo: terminador 23">
            <a:extLst>
              <a:ext uri="{FF2B5EF4-FFF2-40B4-BE49-F238E27FC236}">
                <a16:creationId xmlns="" xmlns:a16="http://schemas.microsoft.com/office/drawing/2014/main" id="{7C68B2DA-A6AA-4B15-8BC5-7450694EDC5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5" name="Gráfico 24">
            <a:extLst>
              <a:ext uri="{FF2B5EF4-FFF2-40B4-BE49-F238E27FC236}">
                <a16:creationId xmlns="" xmlns:a16="http://schemas.microsoft.com/office/drawing/2014/main" id="{06907DDE-40B1-4FBC-B2C8-8B1C3D8B36C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63B11E0C-1D72-4E95-9335-B2A85FC1C63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7" name="Imagen 26" descr="Imagen que contiene dibujo&#10;&#10;Descripción generada automáticamente">
            <a:extLst>
              <a:ext uri="{FF2B5EF4-FFF2-40B4-BE49-F238E27FC236}">
                <a16:creationId xmlns="" xmlns:a16="http://schemas.microsoft.com/office/drawing/2014/main" id="{3A50BAE6-42F0-45E2-9EC3-C4D0C633566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0343DC38-A513-4DD6-92AB-8A101F7B46A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8DFAE9A0-B54A-4CD6-9DDF-D55D2183347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0" name="Marcador de texto 6">
            <a:extLst>
              <a:ext uri="{FF2B5EF4-FFF2-40B4-BE49-F238E27FC236}">
                <a16:creationId xmlns="" xmlns:a16="http://schemas.microsoft.com/office/drawing/2014/main" id="{96DBD98E-4FC9-4CBB-BDAF-E27C32D57BE1}"/>
              </a:ext>
            </a:extLst>
          </p:cNvPr>
          <p:cNvSpPr>
            <a:spLocks noGrp="1"/>
          </p:cNvSpPr>
          <p:nvPr>
            <p:ph type="body" sz="quarter" idx="16"/>
          </p:nvPr>
        </p:nvSpPr>
        <p:spPr>
          <a:xfrm>
            <a:off x="4797579" y="4926128"/>
            <a:ext cx="2596842" cy="458672"/>
          </a:xfrm>
        </p:spPr>
        <p:txBody>
          <a:bodyPr>
            <a:normAutofit lnSpcReduction="10000"/>
          </a:bodyPr>
          <a:lstStyle/>
          <a:p>
            <a:pPr marL="0" indent="0" algn="ctr">
              <a:buNone/>
            </a:pPr>
            <a:r>
              <a:rPr lang="es-ES" b="1" dirty="0">
                <a:solidFill>
                  <a:srgbClr val="465461"/>
                </a:solidFill>
              </a:rPr>
              <a:t>Certificado de seguridad</a:t>
            </a:r>
          </a:p>
        </p:txBody>
      </p:sp>
      <p:pic>
        <p:nvPicPr>
          <p:cNvPr id="31" name="Imagen 30">
            <a:extLst>
              <a:ext uri="{FF2B5EF4-FFF2-40B4-BE49-F238E27FC236}">
                <a16:creationId xmlns="" xmlns:a16="http://schemas.microsoft.com/office/drawing/2014/main" id="{3CD44B33-DBA3-4216-80DD-B4A70646B66E}"/>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5010790" y="2372919"/>
            <a:ext cx="2082636" cy="2368348"/>
          </a:xfrm>
          <a:prstGeom prst="rect">
            <a:avLst/>
          </a:prstGeom>
        </p:spPr>
      </p:pic>
      <p:sp>
        <p:nvSpPr>
          <p:cNvPr id="32" name="Marcador de texto 6">
            <a:extLst>
              <a:ext uri="{FF2B5EF4-FFF2-40B4-BE49-F238E27FC236}">
                <a16:creationId xmlns="" xmlns:a16="http://schemas.microsoft.com/office/drawing/2014/main" id="{252EA01D-D1E7-4F8F-B26A-4BAB3E2D5FDC}"/>
              </a:ext>
            </a:extLst>
          </p:cNvPr>
          <p:cNvSpPr txBox="1">
            <a:spLocks/>
          </p:cNvSpPr>
          <p:nvPr/>
        </p:nvSpPr>
        <p:spPr>
          <a:xfrm>
            <a:off x="1315032" y="4926128"/>
            <a:ext cx="2596842" cy="458672"/>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HTTP / HTTPS</a:t>
            </a:r>
          </a:p>
        </p:txBody>
      </p:sp>
      <p:sp>
        <p:nvSpPr>
          <p:cNvPr id="34" name="Marcador de texto 6">
            <a:extLst>
              <a:ext uri="{FF2B5EF4-FFF2-40B4-BE49-F238E27FC236}">
                <a16:creationId xmlns="" xmlns:a16="http://schemas.microsoft.com/office/drawing/2014/main" id="{79AFBC09-0BBE-45BA-8028-3AF7FCB330D5}"/>
              </a:ext>
            </a:extLst>
          </p:cNvPr>
          <p:cNvSpPr txBox="1">
            <a:spLocks/>
          </p:cNvSpPr>
          <p:nvPr/>
        </p:nvSpPr>
        <p:spPr>
          <a:xfrm>
            <a:off x="8280126" y="4926128"/>
            <a:ext cx="2596842" cy="458672"/>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Sello de confianza</a:t>
            </a:r>
          </a:p>
        </p:txBody>
      </p:sp>
      <p:pic>
        <p:nvPicPr>
          <p:cNvPr id="36" name="Imagen 35">
            <a:extLst>
              <a:ext uri="{FF2B5EF4-FFF2-40B4-BE49-F238E27FC236}">
                <a16:creationId xmlns="" xmlns:a16="http://schemas.microsoft.com/office/drawing/2014/main" id="{9120909B-747B-4827-98C7-DE0E33B678F8}"/>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1354210" y="3252703"/>
            <a:ext cx="2518486" cy="1141542"/>
          </a:xfrm>
          <a:prstGeom prst="rect">
            <a:avLst/>
          </a:prstGeom>
        </p:spPr>
      </p:pic>
      <p:pic>
        <p:nvPicPr>
          <p:cNvPr id="2" name="Imagen 1"/>
          <p:cNvPicPr>
            <a:picLocks noChangeAspect="1"/>
          </p:cNvPicPr>
          <p:nvPr/>
        </p:nvPicPr>
        <p:blipFill>
          <a:blip r:embed="rId13"/>
          <a:stretch>
            <a:fillRect/>
          </a:stretch>
        </p:blipFill>
        <p:spPr>
          <a:xfrm>
            <a:off x="8545084" y="2595068"/>
            <a:ext cx="2066925" cy="1924050"/>
          </a:xfrm>
          <a:prstGeom prst="rect">
            <a:avLst/>
          </a:prstGeom>
        </p:spPr>
      </p:pic>
    </p:spTree>
    <p:extLst>
      <p:ext uri="{BB962C8B-B14F-4D97-AF65-F5344CB8AC3E}">
        <p14:creationId xmlns:p14="http://schemas.microsoft.com/office/powerpoint/2010/main" val="3847988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15211DF0-8B2E-4008-AFD2-EC558CA11DF2}"/>
              </a:ext>
            </a:extLst>
          </p:cNvPr>
          <p:cNvSpPr>
            <a:spLocks noGrp="1"/>
          </p:cNvSpPr>
          <p:nvPr>
            <p:ph type="body" sz="quarter" idx="16"/>
          </p:nvPr>
        </p:nvSpPr>
        <p:spPr>
          <a:xfrm>
            <a:off x="6617729" y="2763130"/>
            <a:ext cx="5294871" cy="1920789"/>
          </a:xfrm>
        </p:spPr>
        <p:txBody>
          <a:bodyPr>
            <a:normAutofit/>
          </a:bodyPr>
          <a:lstStyle/>
          <a:p>
            <a:pPr marL="285750" indent="-285750">
              <a:buClr>
                <a:srgbClr val="CD2D37"/>
              </a:buClr>
              <a:buFont typeface="Wingdings" panose="05000000000000000000" pitchFamily="2" charset="2"/>
              <a:buChar char="v"/>
            </a:pPr>
            <a:r>
              <a:rPr lang="es-ES" b="1" dirty="0"/>
              <a:t>Valoraciones de los usuarios.</a:t>
            </a:r>
          </a:p>
          <a:p>
            <a:pPr marL="285750" indent="-285750">
              <a:buClr>
                <a:srgbClr val="CD2D37"/>
              </a:buClr>
              <a:buFont typeface="Wingdings" panose="05000000000000000000" pitchFamily="2" charset="2"/>
              <a:buChar char="v"/>
            </a:pPr>
            <a:endParaRPr lang="es-ES" b="1" dirty="0"/>
          </a:p>
          <a:p>
            <a:pPr marL="285750" indent="-285750">
              <a:buClr>
                <a:srgbClr val="CD2D37"/>
              </a:buClr>
              <a:buFont typeface="Wingdings" panose="05000000000000000000" pitchFamily="2" charset="2"/>
              <a:buChar char="v"/>
            </a:pPr>
            <a:r>
              <a:rPr lang="es-ES" b="1" dirty="0"/>
              <a:t>Búsqueda por Internet</a:t>
            </a:r>
            <a:r>
              <a:rPr lang="es-ES" dirty="0"/>
              <a:t>.</a:t>
            </a:r>
          </a:p>
          <a:p>
            <a:pPr marL="285750" indent="-285750">
              <a:buClr>
                <a:srgbClr val="CD2D37"/>
              </a:buClr>
              <a:buFont typeface="Wingdings" panose="05000000000000000000" pitchFamily="2" charset="2"/>
              <a:buChar char="v"/>
            </a:pPr>
            <a:endParaRPr lang="es-ES" b="1" dirty="0"/>
          </a:p>
          <a:p>
            <a:pPr marL="285750" indent="-285750">
              <a:buClr>
                <a:srgbClr val="CD2D37"/>
              </a:buClr>
              <a:buFont typeface="Wingdings" panose="05000000000000000000" pitchFamily="2" charset="2"/>
              <a:buChar char="v"/>
            </a:pPr>
            <a:r>
              <a:rPr lang="es-ES" b="1" dirty="0"/>
              <a:t>Búsqueda de información legal.</a:t>
            </a:r>
            <a:endParaRPr lang="es-ES" dirty="0"/>
          </a:p>
          <a:p>
            <a:pPr marL="285750" indent="-285750">
              <a:buClr>
                <a:srgbClr val="CD2D37"/>
              </a:buClr>
              <a:buFont typeface="Wingdings" panose="05000000000000000000" pitchFamily="2" charset="2"/>
              <a:buChar char="v"/>
            </a:pPr>
            <a:endParaRPr lang="es-ES" dirty="0"/>
          </a:p>
        </p:txBody>
      </p:sp>
      <p:sp>
        <p:nvSpPr>
          <p:cNvPr id="10" name="Marcador de texto 9">
            <a:extLst>
              <a:ext uri="{FF2B5EF4-FFF2-40B4-BE49-F238E27FC236}">
                <a16:creationId xmlns="" xmlns:a16="http://schemas.microsoft.com/office/drawing/2014/main"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a:t>1.2 BUSCAR INFORMACIÓN SOBRE LA TIENDA</a:t>
            </a:r>
          </a:p>
        </p:txBody>
      </p:sp>
      <p:sp>
        <p:nvSpPr>
          <p:cNvPr id="14" name="Marcador de texto 9">
            <a:extLst>
              <a:ext uri="{FF2B5EF4-FFF2-40B4-BE49-F238E27FC236}">
                <a16:creationId xmlns="" xmlns:a16="http://schemas.microsoft.com/office/drawing/2014/main" id="{E7999CA2-2094-4CFD-BF60-9AED25ED349E}"/>
              </a:ext>
            </a:extLst>
          </p:cNvPr>
          <p:cNvSpPr>
            <a:spLocks noGrp="1"/>
          </p:cNvSpPr>
          <p:nvPr>
            <p:ph type="body" sz="quarter" idx="15"/>
          </p:nvPr>
        </p:nvSpPr>
        <p:spPr>
          <a:xfrm>
            <a:off x="346075" y="1473200"/>
            <a:ext cx="11566525" cy="388851"/>
          </a:xfrm>
        </p:spPr>
        <p:txBody>
          <a:bodyPr>
            <a:noAutofit/>
          </a:bodyPr>
          <a:lstStyle/>
          <a:p>
            <a:r>
              <a:rPr lang="es-ES" sz="1800" b="0" dirty="0"/>
              <a:t>Para </a:t>
            </a:r>
            <a:r>
              <a:rPr lang="es-ES" sz="1800" dirty="0"/>
              <a:t>valorar la </a:t>
            </a:r>
            <a:r>
              <a:rPr lang="es-ES" sz="1800" u="sng" dirty="0">
                <a:hlinkClick r:id="rId3"/>
              </a:rPr>
              <a:t>reputación de una tienda</a:t>
            </a:r>
            <a:r>
              <a:rPr lang="es-ES" sz="1800" b="0" dirty="0"/>
              <a:t>:</a:t>
            </a:r>
            <a:endParaRPr lang="es-ES" sz="1400" b="0" dirty="0"/>
          </a:p>
        </p:txBody>
      </p:sp>
      <p:sp>
        <p:nvSpPr>
          <p:cNvPr id="17" name="Diagrama de flujo: terminador 16">
            <a:extLst>
              <a:ext uri="{FF2B5EF4-FFF2-40B4-BE49-F238E27FC236}">
                <a16:creationId xmlns="" xmlns:a16="http://schemas.microsoft.com/office/drawing/2014/main" id="{90513700-DF0A-471D-8489-D0D709E0106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89CF4126-63B5-417E-81FE-9D3BA515479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4BE4CC70-B8D3-4F38-979C-2CA438D4B15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FC5674BF-D07C-4619-98ED-359E626E8404}"/>
              </a:ext>
            </a:extLst>
          </p:cNvPr>
          <p:cNvPicPr>
            <a:picLocks noChangeAspect="1"/>
          </p:cNvPicPr>
          <p:nvPr/>
        </p:nvPicPr>
        <p:blipFill>
          <a:blip r:embed="rId8"/>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CCD16075-32B6-4E77-BF43-73E662D0DFB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1F2261CD-3E50-459F-B6F6-CBEB0F1B375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D50762A7-E2E3-446E-92FF-F389A730875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42BA3BD6-1DE1-4CCC-B449-936E825DED6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54D618EB-2499-4292-9CC4-33AF94554A2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56B70807-BA42-4894-B406-19FBB0FDF7D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9C53BCD0-2189-473A-BE83-FD0F8480971E}"/>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1CC269C0-2396-41D5-A082-2C6891831887}"/>
              </a:ext>
            </a:extLst>
          </p:cNvPr>
          <p:cNvPicPr>
            <a:picLocks noChangeAspect="1"/>
          </p:cNvPicPr>
          <p:nvPr/>
        </p:nvPicPr>
        <p:blipFill>
          <a:blip r:embed="rId8"/>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08066B00-0D9A-4A0B-8426-EC199BCEB2C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B5800AEE-0783-4CFA-8D11-9C6F753A767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9B188C99-A938-4736-BC0C-1E063A47F8D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B1DB2942-12F0-4003-B84A-0E46F7D12139}"/>
              </a:ext>
            </a:extLst>
          </p:cNvPr>
          <p:cNvPicPr>
            <a:picLocks noChangeAspect="1"/>
          </p:cNvPicPr>
          <p:nvPr/>
        </p:nvPicPr>
        <p:blipFill>
          <a:blip r:embed="rId8"/>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759F7991-EEDB-4FF6-B32D-D9F24D88CBE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73DD0A5C-3823-4007-8A13-D6C22CFA724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Imagen que contiene alimentos&#10;&#10;Descripción generada automáticamente">
            <a:extLst>
              <a:ext uri="{FF2B5EF4-FFF2-40B4-BE49-F238E27FC236}">
                <a16:creationId xmlns="" xmlns:a16="http://schemas.microsoft.com/office/drawing/2014/main" id="{E5CC9F42-F366-4AB5-953F-D3D4DA73AE9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3516" y="2250131"/>
            <a:ext cx="4903556" cy="2946789"/>
          </a:xfrm>
          <a:prstGeom prst="rect">
            <a:avLst/>
          </a:prstGeom>
        </p:spPr>
      </p:pic>
    </p:spTree>
    <p:extLst>
      <p:ext uri="{BB962C8B-B14F-4D97-AF65-F5344CB8AC3E}">
        <p14:creationId xmlns:p14="http://schemas.microsoft.com/office/powerpoint/2010/main" val="2121040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a:t>1.3 REVISAR EL ASPECTO VISUAL DE LA TIENDA</a:t>
            </a:r>
          </a:p>
        </p:txBody>
      </p:sp>
      <p:sp>
        <p:nvSpPr>
          <p:cNvPr id="14" name="Marcador de texto 9">
            <a:extLst>
              <a:ext uri="{FF2B5EF4-FFF2-40B4-BE49-F238E27FC236}">
                <a16:creationId xmlns="" xmlns:a16="http://schemas.microsoft.com/office/drawing/2014/main" id="{E7999CA2-2094-4CFD-BF60-9AED25ED349E}"/>
              </a:ext>
            </a:extLst>
          </p:cNvPr>
          <p:cNvSpPr>
            <a:spLocks noGrp="1"/>
          </p:cNvSpPr>
          <p:nvPr>
            <p:ph type="body" sz="quarter" idx="15"/>
          </p:nvPr>
        </p:nvSpPr>
        <p:spPr>
          <a:xfrm>
            <a:off x="346075" y="1473200"/>
            <a:ext cx="11566525" cy="388851"/>
          </a:xfrm>
        </p:spPr>
        <p:txBody>
          <a:bodyPr>
            <a:noAutofit/>
          </a:bodyPr>
          <a:lstStyle/>
          <a:p>
            <a:r>
              <a:rPr lang="es-ES_tradnl" sz="1800" b="0" dirty="0"/>
              <a:t>Un vistazo al </a:t>
            </a:r>
            <a:r>
              <a:rPr lang="es-ES_tradnl" sz="1800" dirty="0"/>
              <a:t>diseño y elementos gráficos o visuales de la web </a:t>
            </a:r>
            <a:r>
              <a:rPr lang="es-ES_tradnl" sz="1800" b="0" dirty="0"/>
              <a:t>nos </a:t>
            </a:r>
            <a:r>
              <a:rPr lang="es-ES_tradnl" sz="1800" b="0" dirty="0" smtClean="0"/>
              <a:t>puede ayudar</a:t>
            </a:r>
            <a:r>
              <a:rPr lang="es-ES_tradnl" sz="1800" b="0" dirty="0"/>
              <a:t>:</a:t>
            </a:r>
            <a:endParaRPr lang="es-ES" sz="1800" b="0" dirty="0"/>
          </a:p>
        </p:txBody>
      </p:sp>
      <p:sp>
        <p:nvSpPr>
          <p:cNvPr id="17" name="Diagrama de flujo: terminador 16">
            <a:extLst>
              <a:ext uri="{FF2B5EF4-FFF2-40B4-BE49-F238E27FC236}">
                <a16:creationId xmlns="" xmlns:a16="http://schemas.microsoft.com/office/drawing/2014/main" id="{90513700-DF0A-471D-8489-D0D709E0106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89CF4126-63B5-417E-81FE-9D3BA515479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4BE4CC70-B8D3-4F38-979C-2CA438D4B15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FC5674BF-D07C-4619-98ED-359E626E8404}"/>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CCD16075-32B6-4E77-BF43-73E662D0DF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1F2261CD-3E50-459F-B6F6-CBEB0F1B375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D50762A7-E2E3-446E-92FF-F389A730875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42BA3BD6-1DE1-4CCC-B449-936E825DED6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54D618EB-2499-4292-9CC4-33AF94554A2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56B70807-BA42-4894-B406-19FBB0FDF7D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9C53BCD0-2189-473A-BE83-FD0F8480971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1CC269C0-2396-41D5-A082-2C6891831887}"/>
              </a:ext>
            </a:extLst>
          </p:cNvPr>
          <p:cNvPicPr>
            <a:picLocks noChangeAspect="1"/>
          </p:cNvPicPr>
          <p:nvPr/>
        </p:nvPicPr>
        <p:blipFill>
          <a:blip r:embed="rId7"/>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08066B00-0D9A-4A0B-8426-EC199BCEB2C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B5800AEE-0783-4CFA-8D11-9C6F753A767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9B188C99-A938-4736-BC0C-1E063A47F8D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B1DB2942-12F0-4003-B84A-0E46F7D12139}"/>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759F7991-EEDB-4FF6-B32D-D9F24D88CBE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73DD0A5C-3823-4007-8A13-D6C22CFA724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Una captura de pantalla de una red social&#10;&#10;Descripción generada automáticamente">
            <a:extLst>
              <a:ext uri="{FF2B5EF4-FFF2-40B4-BE49-F238E27FC236}">
                <a16:creationId xmlns="" xmlns:a16="http://schemas.microsoft.com/office/drawing/2014/main" id="{172DCEF2-1CCD-43A8-85A1-B53BF71D2DA5}"/>
              </a:ext>
            </a:extLst>
          </p:cNvPr>
          <p:cNvPicPr>
            <a:picLocks noChangeAspect="1"/>
          </p:cNvPicPr>
          <p:nvPr/>
        </p:nvPicPr>
        <p:blipFill>
          <a:blip r:embed="rId11"/>
          <a:stretch>
            <a:fillRect/>
          </a:stretch>
        </p:blipFill>
        <p:spPr>
          <a:xfrm>
            <a:off x="2527901" y="2033955"/>
            <a:ext cx="7136198" cy="3710823"/>
          </a:xfrm>
          <a:prstGeom prst="rect">
            <a:avLst/>
          </a:prstGeom>
        </p:spPr>
      </p:pic>
    </p:spTree>
    <p:extLst>
      <p:ext uri="{BB962C8B-B14F-4D97-AF65-F5344CB8AC3E}">
        <p14:creationId xmlns:p14="http://schemas.microsoft.com/office/powerpoint/2010/main" val="2317967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a:t>1.4 COMPROBAR LOS PRECIOS</a:t>
            </a:r>
          </a:p>
        </p:txBody>
      </p:sp>
      <p:sp>
        <p:nvSpPr>
          <p:cNvPr id="14" name="Marcador de texto 9">
            <a:extLst>
              <a:ext uri="{FF2B5EF4-FFF2-40B4-BE49-F238E27FC236}">
                <a16:creationId xmlns="" xmlns:a16="http://schemas.microsoft.com/office/drawing/2014/main" id="{E7999CA2-2094-4CFD-BF60-9AED25ED349E}"/>
              </a:ext>
            </a:extLst>
          </p:cNvPr>
          <p:cNvSpPr>
            <a:spLocks noGrp="1"/>
          </p:cNvSpPr>
          <p:nvPr>
            <p:ph type="body" sz="quarter" idx="15"/>
          </p:nvPr>
        </p:nvSpPr>
        <p:spPr>
          <a:xfrm>
            <a:off x="346075" y="1473200"/>
            <a:ext cx="11566525" cy="647822"/>
          </a:xfrm>
        </p:spPr>
        <p:txBody>
          <a:bodyPr>
            <a:noAutofit/>
          </a:bodyPr>
          <a:lstStyle/>
          <a:p>
            <a:r>
              <a:rPr lang="es-ES" sz="1800" b="0" dirty="0"/>
              <a:t>También debemos </a:t>
            </a:r>
            <a:r>
              <a:rPr lang="es-ES" sz="1800" dirty="0"/>
              <a:t>comprobar los precios</a:t>
            </a:r>
            <a:r>
              <a:rPr lang="es-ES" sz="1800" b="0" dirty="0"/>
              <a:t>:</a:t>
            </a:r>
            <a:endParaRPr lang="es-ES" sz="1400" dirty="0"/>
          </a:p>
        </p:txBody>
      </p:sp>
      <p:sp>
        <p:nvSpPr>
          <p:cNvPr id="17" name="Diagrama de flujo: terminador 16">
            <a:extLst>
              <a:ext uri="{FF2B5EF4-FFF2-40B4-BE49-F238E27FC236}">
                <a16:creationId xmlns="" xmlns:a16="http://schemas.microsoft.com/office/drawing/2014/main" id="{90513700-DF0A-471D-8489-D0D709E0106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89CF4126-63B5-417E-81FE-9D3BA515479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4BE4CC70-B8D3-4F38-979C-2CA438D4B15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FC5674BF-D07C-4619-98ED-359E626E8404}"/>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CCD16075-32B6-4E77-BF43-73E662D0DF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1F2261CD-3E50-459F-B6F6-CBEB0F1B375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D50762A7-E2E3-446E-92FF-F389A730875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42BA3BD6-1DE1-4CCC-B449-936E825DED6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54D618EB-2499-4292-9CC4-33AF94554A2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56B70807-BA42-4894-B406-19FBB0FDF7D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9C53BCD0-2189-473A-BE83-FD0F8480971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1CC269C0-2396-41D5-A082-2C6891831887}"/>
              </a:ext>
            </a:extLst>
          </p:cNvPr>
          <p:cNvPicPr>
            <a:picLocks noChangeAspect="1"/>
          </p:cNvPicPr>
          <p:nvPr/>
        </p:nvPicPr>
        <p:blipFill>
          <a:blip r:embed="rId7"/>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08066B00-0D9A-4A0B-8426-EC199BCEB2C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B5800AEE-0783-4CFA-8D11-9C6F753A767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9B188C99-A938-4736-BC0C-1E063A47F8DC}"/>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B1DB2942-12F0-4003-B84A-0E46F7D12139}"/>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759F7991-EEDB-4FF6-B32D-D9F24D88CBE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73DD0A5C-3823-4007-8A13-D6C22CFA724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Imagen que contiene alimentos, señal&#10;&#10;Descripción generada automáticamente">
            <a:extLst>
              <a:ext uri="{FF2B5EF4-FFF2-40B4-BE49-F238E27FC236}">
                <a16:creationId xmlns="" xmlns:a16="http://schemas.microsoft.com/office/drawing/2014/main" id="{DDFB029C-A065-4BBC-BA07-418113559552}"/>
              </a:ext>
            </a:extLst>
          </p:cNvPr>
          <p:cNvPicPr>
            <a:picLocks noChangeAspect="1"/>
          </p:cNvPicPr>
          <p:nvPr/>
        </p:nvPicPr>
        <p:blipFill>
          <a:blip r:embed="rId11"/>
          <a:stretch>
            <a:fillRect/>
          </a:stretch>
        </p:blipFill>
        <p:spPr>
          <a:xfrm>
            <a:off x="2323748" y="2680265"/>
            <a:ext cx="7544504" cy="2393207"/>
          </a:xfrm>
          <a:prstGeom prst="rect">
            <a:avLst/>
          </a:prstGeom>
        </p:spPr>
      </p:pic>
    </p:spTree>
    <p:extLst>
      <p:ext uri="{BB962C8B-B14F-4D97-AF65-F5344CB8AC3E}">
        <p14:creationId xmlns:p14="http://schemas.microsoft.com/office/powerpoint/2010/main" val="25963122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1.5 REVISAR LAS CONDICIONES DE ENVÍO Y DEVOLUCIÓN</a:t>
            </a:r>
          </a:p>
        </p:txBody>
      </p:sp>
      <p:sp>
        <p:nvSpPr>
          <p:cNvPr id="13" name="Marcador de texto 6">
            <a:extLst>
              <a:ext uri="{FF2B5EF4-FFF2-40B4-BE49-F238E27FC236}">
                <a16:creationId xmlns="" xmlns:a16="http://schemas.microsoft.com/office/drawing/2014/main" id="{DEA46E57-F0AA-427C-9CE2-2BC1CB13D6B8}"/>
              </a:ext>
            </a:extLst>
          </p:cNvPr>
          <p:cNvSpPr>
            <a:spLocks noGrp="1"/>
          </p:cNvSpPr>
          <p:nvPr>
            <p:ph type="body" sz="quarter" idx="18"/>
          </p:nvPr>
        </p:nvSpPr>
        <p:spPr>
          <a:xfrm>
            <a:off x="7332708" y="4814381"/>
            <a:ext cx="2597112" cy="459176"/>
          </a:xfrm>
        </p:spPr>
        <p:txBody>
          <a:bodyPr>
            <a:normAutofit lnSpcReduction="10000"/>
          </a:bodyPr>
          <a:lstStyle/>
          <a:p>
            <a:pPr algn="ctr"/>
            <a:r>
              <a:rPr lang="es-ES" b="1" dirty="0"/>
              <a:t>Empresa fuera de España</a:t>
            </a:r>
          </a:p>
        </p:txBody>
      </p:sp>
      <p:sp>
        <p:nvSpPr>
          <p:cNvPr id="11" name="Marcador de texto 6">
            <a:extLst>
              <a:ext uri="{FF2B5EF4-FFF2-40B4-BE49-F238E27FC236}">
                <a16:creationId xmlns="" xmlns:a16="http://schemas.microsoft.com/office/drawing/2014/main" id="{87E52C3C-27E6-499B-AF7E-3F4931270B39}"/>
              </a:ext>
            </a:extLst>
          </p:cNvPr>
          <p:cNvSpPr txBox="1">
            <a:spLocks/>
          </p:cNvSpPr>
          <p:nvPr/>
        </p:nvSpPr>
        <p:spPr>
          <a:xfrm>
            <a:off x="2142608" y="4814381"/>
            <a:ext cx="2596842" cy="458672"/>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Empresa en España</a:t>
            </a:r>
          </a:p>
        </p:txBody>
      </p:sp>
      <p:sp>
        <p:nvSpPr>
          <p:cNvPr id="19" name="Diagrama de flujo: terminador 18">
            <a:extLst>
              <a:ext uri="{FF2B5EF4-FFF2-40B4-BE49-F238E27FC236}">
                <a16:creationId xmlns="" xmlns:a16="http://schemas.microsoft.com/office/drawing/2014/main" id="{99AEA1D6-D2AB-4C92-B141-9601A6398FC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95047163-4859-432A-9FF6-114D88A7515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69ACC78A-A1F0-4ECF-87B6-6EC9813B0AC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063BCB89-1070-48F2-97CD-C9B18E19D1A1}"/>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24" name="Imagen 23" descr="Imagen que contiene reloj&#10;&#10;Descripción generada automáticamente">
            <a:extLst>
              <a:ext uri="{FF2B5EF4-FFF2-40B4-BE49-F238E27FC236}">
                <a16:creationId xmlns="" xmlns:a16="http://schemas.microsoft.com/office/drawing/2014/main" id="{B551F66F-0694-44DE-9D89-2415B183BF7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A20827C9-C947-43F5-8CD0-F42A68907FE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6" name="Diagrama de flujo: terminador 25">
            <a:extLst>
              <a:ext uri="{FF2B5EF4-FFF2-40B4-BE49-F238E27FC236}">
                <a16:creationId xmlns="" xmlns:a16="http://schemas.microsoft.com/office/drawing/2014/main" id="{4AE429AD-491F-4FE8-847E-C29B3924FAC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a:extLst>
              <a:ext uri="{FF2B5EF4-FFF2-40B4-BE49-F238E27FC236}">
                <a16:creationId xmlns="" xmlns:a16="http://schemas.microsoft.com/office/drawing/2014/main" id="{ABE6EA07-C063-4682-B91C-C87B80A8C1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A097BE54-2FF0-4815-85F6-1E7004F5AFC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9" name="Diagrama de flujo: terminador 28">
            <a:extLst>
              <a:ext uri="{FF2B5EF4-FFF2-40B4-BE49-F238E27FC236}">
                <a16:creationId xmlns="" xmlns:a16="http://schemas.microsoft.com/office/drawing/2014/main" id="{B4850651-7AFE-49D9-B114-DC3A62974C5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 name="Gráfico 29">
            <a:extLst>
              <a:ext uri="{FF2B5EF4-FFF2-40B4-BE49-F238E27FC236}">
                <a16:creationId xmlns="" xmlns:a16="http://schemas.microsoft.com/office/drawing/2014/main" id="{2A7AA71D-354C-426B-9DFE-CA13308FFA2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1869E35B-3902-41F4-B802-DE1A8A620B33}"/>
              </a:ext>
            </a:extLst>
          </p:cNvPr>
          <p:cNvPicPr>
            <a:picLocks noChangeAspect="1"/>
          </p:cNvPicPr>
          <p:nvPr/>
        </p:nvPicPr>
        <p:blipFill>
          <a:blip r:embed="rId7"/>
          <a:stretch>
            <a:fillRect/>
          </a:stretch>
        </p:blipFill>
        <p:spPr>
          <a:xfrm>
            <a:off x="161370" y="6008987"/>
            <a:ext cx="691200" cy="691200"/>
          </a:xfrm>
          <a:prstGeom prst="rect">
            <a:avLst/>
          </a:prstGeom>
        </p:spPr>
      </p:pic>
      <p:sp>
        <p:nvSpPr>
          <p:cNvPr id="32" name="Diagrama de flujo: terminador 31">
            <a:extLst>
              <a:ext uri="{FF2B5EF4-FFF2-40B4-BE49-F238E27FC236}">
                <a16:creationId xmlns="" xmlns:a16="http://schemas.microsoft.com/office/drawing/2014/main" id="{439D54B7-DAE5-4FB5-BC18-8D7F3671E97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3" name="Gráfico 32">
            <a:extLst>
              <a:ext uri="{FF2B5EF4-FFF2-40B4-BE49-F238E27FC236}">
                <a16:creationId xmlns="" xmlns:a16="http://schemas.microsoft.com/office/drawing/2014/main" id="{F5AEFB96-53A1-4D20-8A7B-75D366DDD2E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4" name="Gráfico 33">
            <a:extLst>
              <a:ext uri="{FF2B5EF4-FFF2-40B4-BE49-F238E27FC236}">
                <a16:creationId xmlns="" xmlns:a16="http://schemas.microsoft.com/office/drawing/2014/main" id="{0C0DC391-8EB3-4868-B066-5DDC4C36EA8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96D66FB2-B4C4-4366-A3DA-6F92395A12DA}"/>
              </a:ext>
            </a:extLst>
          </p:cNvPr>
          <p:cNvPicPr>
            <a:picLocks noChangeAspect="1"/>
          </p:cNvPicPr>
          <p:nvPr/>
        </p:nvPicPr>
        <p:blipFill>
          <a:blip r:embed="rId7"/>
          <a:stretch>
            <a:fillRect/>
          </a:stretch>
        </p:blipFill>
        <p:spPr>
          <a:xfrm>
            <a:off x="161370" y="6008987"/>
            <a:ext cx="691200" cy="691200"/>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0551EA00-A677-4881-91F0-408AB7D81BB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6AAF3730-4A49-4F39-A72A-6C6A59033B7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8" name="Imagen 37">
            <a:extLst>
              <a:ext uri="{FF2B5EF4-FFF2-40B4-BE49-F238E27FC236}">
                <a16:creationId xmlns="" xmlns:a16="http://schemas.microsoft.com/office/drawing/2014/main" id="{A2BDF851-57FF-426D-9AD2-FA6D9179D696}"/>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2262180" y="2268808"/>
            <a:ext cx="2358147" cy="2351614"/>
          </a:xfrm>
          <a:prstGeom prst="rect">
            <a:avLst/>
          </a:prstGeom>
        </p:spPr>
      </p:pic>
      <p:pic>
        <p:nvPicPr>
          <p:cNvPr id="42" name="Imagen 41">
            <a:extLst>
              <a:ext uri="{FF2B5EF4-FFF2-40B4-BE49-F238E27FC236}">
                <a16:creationId xmlns="" xmlns:a16="http://schemas.microsoft.com/office/drawing/2014/main" id="{36456A9B-2C34-40A3-A233-410C747DD938}"/>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7446864" y="2279509"/>
            <a:ext cx="2368800" cy="2367159"/>
          </a:xfrm>
          <a:prstGeom prst="rect">
            <a:avLst/>
          </a:prstGeom>
        </p:spPr>
      </p:pic>
    </p:spTree>
    <p:extLst>
      <p:ext uri="{BB962C8B-B14F-4D97-AF65-F5344CB8AC3E}">
        <p14:creationId xmlns:p14="http://schemas.microsoft.com/office/powerpoint/2010/main" val="2550128214"/>
      </p:ext>
    </p:extLst>
  </p:cSld>
  <p:clrMapOvr>
    <a:masterClrMapping/>
  </p:clrMapOvr>
</p:sld>
</file>

<file path=ppt/theme/theme1.xml><?xml version="1.0" encoding="utf-8"?>
<a:theme xmlns:a="http://schemas.openxmlformats.org/drawingml/2006/main" name="Tema de Office">
  <a:themeElements>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10338</TotalTime>
  <Words>6472</Words>
  <Application>Microsoft Office PowerPoint</Application>
  <PresentationFormat>Panorámica</PresentationFormat>
  <Paragraphs>495</Paragraphs>
  <Slides>47</Slides>
  <Notes>45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47</vt:i4>
      </vt:variant>
    </vt:vector>
  </HeadingPairs>
  <TitlesOfParts>
    <vt:vector size="55" baseType="lpstr">
      <vt:lpstr>Arial</vt:lpstr>
      <vt:lpstr>Calibri</vt:lpstr>
      <vt:lpstr>Calibri Light</vt:lpstr>
      <vt:lpstr>Courier New</vt:lpstr>
      <vt:lpstr>Symbol</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Raquel Loma Ramos</cp:lastModifiedBy>
  <cp:revision>256</cp:revision>
  <cp:lastPrinted>2020-06-15T16:00:48Z</cp:lastPrinted>
  <dcterms:created xsi:type="dcterms:W3CDTF">2020-04-23T14:47:50Z</dcterms:created>
  <dcterms:modified xsi:type="dcterms:W3CDTF">2021-08-04T12:08:59Z</dcterms:modified>
</cp:coreProperties>
</file>